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62" r:id="rId2"/>
    <p:sldId id="309" r:id="rId3"/>
    <p:sldId id="265" r:id="rId4"/>
    <p:sldId id="264" r:id="rId5"/>
    <p:sldId id="310" r:id="rId6"/>
    <p:sldId id="278" r:id="rId7"/>
    <p:sldId id="294" r:id="rId8"/>
    <p:sldId id="288" r:id="rId9"/>
    <p:sldId id="277" r:id="rId10"/>
    <p:sldId id="325" r:id="rId11"/>
    <p:sldId id="312" r:id="rId12"/>
    <p:sldId id="313" r:id="rId13"/>
    <p:sldId id="314" r:id="rId14"/>
    <p:sldId id="280" r:id="rId15"/>
    <p:sldId id="315" r:id="rId16"/>
    <p:sldId id="319" r:id="rId17"/>
    <p:sldId id="316" r:id="rId18"/>
    <p:sldId id="282" r:id="rId19"/>
    <p:sldId id="281" r:id="rId20"/>
    <p:sldId id="285" r:id="rId21"/>
    <p:sldId id="289" r:id="rId22"/>
    <p:sldId id="290" r:id="rId23"/>
    <p:sldId id="291" r:id="rId24"/>
    <p:sldId id="292" r:id="rId25"/>
    <p:sldId id="293" r:id="rId26"/>
    <p:sldId id="296" r:id="rId27"/>
    <p:sldId id="297" r:id="rId28"/>
    <p:sldId id="273" r:id="rId29"/>
    <p:sldId id="269" r:id="rId30"/>
    <p:sldId id="320" r:id="rId31"/>
    <p:sldId id="279" r:id="rId32"/>
    <p:sldId id="300" r:id="rId33"/>
    <p:sldId id="321" r:id="rId34"/>
    <p:sldId id="298" r:id="rId35"/>
    <p:sldId id="323" r:id="rId36"/>
    <p:sldId id="322" r:id="rId37"/>
    <p:sldId id="299" r:id="rId38"/>
    <p:sldId id="324" r:id="rId39"/>
    <p:sldId id="302" r:id="rId40"/>
    <p:sldId id="308" r:id="rId41"/>
    <p:sldId id="303" r:id="rId42"/>
    <p:sldId id="401" r:id="rId4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F84"/>
    <a:srgbClr val="5F5F5F"/>
    <a:srgbClr val="F6B11A"/>
    <a:srgbClr val="A81D40"/>
    <a:srgbClr val="FFE5FF"/>
    <a:srgbClr val="F66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5C185D-7018-4157-98D0-ECDD9667C050}" v="433" dt="2021-07-12T21:54:20.3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3" autoAdjust="0"/>
    <p:restoredTop sz="86449" autoAdjust="0"/>
  </p:normalViewPr>
  <p:slideViewPr>
    <p:cSldViewPr snapToGrid="0">
      <p:cViewPr varScale="1">
        <p:scale>
          <a:sx n="50" d="100"/>
          <a:sy n="50" d="100"/>
        </p:scale>
        <p:origin x="43" y="571"/>
      </p:cViewPr>
      <p:guideLst/>
    </p:cSldViewPr>
  </p:slideViewPr>
  <p:outlineViewPr>
    <p:cViewPr>
      <p:scale>
        <a:sx n="33" d="100"/>
        <a:sy n="33" d="100"/>
      </p:scale>
      <p:origin x="0" y="-38443"/>
    </p:cViewPr>
  </p:outlineViewPr>
  <p:notesTextViewPr>
    <p:cViewPr>
      <p:scale>
        <a:sx n="150" d="100"/>
        <a:sy n="150" d="100"/>
      </p:scale>
      <p:origin x="0" y="0"/>
    </p:cViewPr>
  </p:notesTextViewPr>
  <p:sorterViewPr>
    <p:cViewPr>
      <p:scale>
        <a:sx n="100" d="100"/>
        <a:sy n="100" d="100"/>
      </p:scale>
      <p:origin x="0" y="0"/>
    </p:cViewPr>
  </p:sorterViewPr>
  <p:notesViewPr>
    <p:cSldViewPr snapToGrid="0">
      <p:cViewPr varScale="1">
        <p:scale>
          <a:sx n="84" d="100"/>
          <a:sy n="84" d="100"/>
        </p:scale>
        <p:origin x="3792" y="1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eyaert, Cathie" userId="ef59d7b0-28d5-4cdf-87f0-60a32b070b0e" providerId="ADAL" clId="{7C5C185D-7018-4157-98D0-ECDD9667C050}"/>
    <pc:docChg chg="undo custSel modSld">
      <pc:chgData name="Maeyaert, Cathie" userId="ef59d7b0-28d5-4cdf-87f0-60a32b070b0e" providerId="ADAL" clId="{7C5C185D-7018-4157-98D0-ECDD9667C050}" dt="2021-07-12T21:54:20.345" v="1352" actId="962"/>
      <pc:docMkLst>
        <pc:docMk/>
      </pc:docMkLst>
      <pc:sldChg chg="modSp">
        <pc:chgData name="Maeyaert, Cathie" userId="ef59d7b0-28d5-4cdf-87f0-60a32b070b0e" providerId="ADAL" clId="{7C5C185D-7018-4157-98D0-ECDD9667C050}" dt="2021-07-12T21:38:34.254" v="923" actId="13244"/>
        <pc:sldMkLst>
          <pc:docMk/>
          <pc:sldMk cId="607103200" sldId="262"/>
        </pc:sldMkLst>
        <pc:spChg chg="mod">
          <ac:chgData name="Maeyaert, Cathie" userId="ef59d7b0-28d5-4cdf-87f0-60a32b070b0e" providerId="ADAL" clId="{7C5C185D-7018-4157-98D0-ECDD9667C050}" dt="2021-07-12T21:38:26.341" v="922" actId="13244"/>
          <ac:spMkLst>
            <pc:docMk/>
            <pc:sldMk cId="607103200" sldId="262"/>
            <ac:spMk id="2" creationId="{00000000-0000-0000-0000-000000000000}"/>
          </ac:spMkLst>
        </pc:spChg>
        <pc:spChg chg="mod">
          <ac:chgData name="Maeyaert, Cathie" userId="ef59d7b0-28d5-4cdf-87f0-60a32b070b0e" providerId="ADAL" clId="{7C5C185D-7018-4157-98D0-ECDD9667C050}" dt="2021-07-12T21:38:16.339" v="920" actId="962"/>
          <ac:spMkLst>
            <pc:docMk/>
            <pc:sldMk cId="607103200" sldId="262"/>
            <ac:spMk id="3" creationId="{00000000-0000-0000-0000-000000000000}"/>
          </ac:spMkLst>
        </pc:spChg>
        <pc:spChg chg="mod">
          <ac:chgData name="Maeyaert, Cathie" userId="ef59d7b0-28d5-4cdf-87f0-60a32b070b0e" providerId="ADAL" clId="{7C5C185D-7018-4157-98D0-ECDD9667C050}" dt="2021-07-12T21:38:34.254" v="923" actId="13244"/>
          <ac:spMkLst>
            <pc:docMk/>
            <pc:sldMk cId="607103200" sldId="262"/>
            <ac:spMk id="4" creationId="{00000000-0000-0000-0000-000000000000}"/>
          </ac:spMkLst>
        </pc:spChg>
      </pc:sldChg>
      <pc:sldChg chg="modSp mod">
        <pc:chgData name="Maeyaert, Cathie" userId="ef59d7b0-28d5-4cdf-87f0-60a32b070b0e" providerId="ADAL" clId="{7C5C185D-7018-4157-98D0-ECDD9667C050}" dt="2021-07-12T21:33:04.836" v="205" actId="962"/>
        <pc:sldMkLst>
          <pc:docMk/>
          <pc:sldMk cId="737323327" sldId="278"/>
        </pc:sldMkLst>
        <pc:picChg chg="mod">
          <ac:chgData name="Maeyaert, Cathie" userId="ef59d7b0-28d5-4cdf-87f0-60a32b070b0e" providerId="ADAL" clId="{7C5C185D-7018-4157-98D0-ECDD9667C050}" dt="2021-07-12T21:33:04.836" v="205" actId="962"/>
          <ac:picMkLst>
            <pc:docMk/>
            <pc:sldMk cId="737323327" sldId="278"/>
            <ac:picMk id="9" creationId="{7C5E5CF6-B88D-4521-9D36-32B66A0862F7}"/>
          </ac:picMkLst>
        </pc:picChg>
      </pc:sldChg>
      <pc:sldChg chg="modSp mod">
        <pc:chgData name="Maeyaert, Cathie" userId="ef59d7b0-28d5-4cdf-87f0-60a32b070b0e" providerId="ADAL" clId="{7C5C185D-7018-4157-98D0-ECDD9667C050}" dt="2021-07-12T21:43:00.282" v="940" actId="13244"/>
        <pc:sldMkLst>
          <pc:docMk/>
          <pc:sldMk cId="9572363" sldId="279"/>
        </pc:sldMkLst>
        <pc:spChg chg="mod">
          <ac:chgData name="Maeyaert, Cathie" userId="ef59d7b0-28d5-4cdf-87f0-60a32b070b0e" providerId="ADAL" clId="{7C5C185D-7018-4157-98D0-ECDD9667C050}" dt="2021-07-12T21:42:48.875" v="939" actId="962"/>
          <ac:spMkLst>
            <pc:docMk/>
            <pc:sldMk cId="9572363" sldId="279"/>
            <ac:spMk id="4" creationId="{05C43A5F-44F2-4BD0-964A-7E4C145B7B81}"/>
          </ac:spMkLst>
        </pc:spChg>
        <pc:picChg chg="mod">
          <ac:chgData name="Maeyaert, Cathie" userId="ef59d7b0-28d5-4cdf-87f0-60a32b070b0e" providerId="ADAL" clId="{7C5C185D-7018-4157-98D0-ECDD9667C050}" dt="2021-07-12T21:43:00.282" v="940" actId="13244"/>
          <ac:picMkLst>
            <pc:docMk/>
            <pc:sldMk cId="9572363" sldId="279"/>
            <ac:picMk id="8" creationId="{DFBEC5CF-1AA1-4EDA-B7FC-ACFEB8D34FEA}"/>
          </ac:picMkLst>
        </pc:picChg>
      </pc:sldChg>
      <pc:sldChg chg="modSp">
        <pc:chgData name="Maeyaert, Cathie" userId="ef59d7b0-28d5-4cdf-87f0-60a32b070b0e" providerId="ADAL" clId="{7C5C185D-7018-4157-98D0-ECDD9667C050}" dt="2021-07-12T21:40:01.441" v="929" actId="13244"/>
        <pc:sldMkLst>
          <pc:docMk/>
          <pc:sldMk cId="3888629790" sldId="282"/>
        </pc:sldMkLst>
        <pc:spChg chg="mod">
          <ac:chgData name="Maeyaert, Cathie" userId="ef59d7b0-28d5-4cdf-87f0-60a32b070b0e" providerId="ADAL" clId="{7C5C185D-7018-4157-98D0-ECDD9667C050}" dt="2021-07-12T21:39:34.496" v="927" actId="962"/>
          <ac:spMkLst>
            <pc:docMk/>
            <pc:sldMk cId="3888629790" sldId="282"/>
            <ac:spMk id="4" creationId="{24D5DF78-B582-4EFD-94B0-6B433A84E3A6}"/>
          </ac:spMkLst>
        </pc:spChg>
        <pc:spChg chg="mod">
          <ac:chgData name="Maeyaert, Cathie" userId="ef59d7b0-28d5-4cdf-87f0-60a32b070b0e" providerId="ADAL" clId="{7C5C185D-7018-4157-98D0-ECDD9667C050}" dt="2021-07-12T21:39:49.185" v="928" actId="13244"/>
          <ac:spMkLst>
            <pc:docMk/>
            <pc:sldMk cId="3888629790" sldId="282"/>
            <ac:spMk id="6" creationId="{51BF46DB-CE8F-4A5C-9CBB-FD2ED8CA42BF}"/>
          </ac:spMkLst>
        </pc:spChg>
        <pc:spChg chg="mod">
          <ac:chgData name="Maeyaert, Cathie" userId="ef59d7b0-28d5-4cdf-87f0-60a32b070b0e" providerId="ADAL" clId="{7C5C185D-7018-4157-98D0-ECDD9667C050}" dt="2021-07-12T21:40:01.441" v="929" actId="13244"/>
          <ac:spMkLst>
            <pc:docMk/>
            <pc:sldMk cId="3888629790" sldId="282"/>
            <ac:spMk id="7" creationId="{3E799AA3-212A-44F0-9452-9B59A8BE1AF8}"/>
          </ac:spMkLst>
        </pc:spChg>
      </pc:sldChg>
      <pc:sldChg chg="modSp">
        <pc:chgData name="Maeyaert, Cathie" userId="ef59d7b0-28d5-4cdf-87f0-60a32b070b0e" providerId="ADAL" clId="{7C5C185D-7018-4157-98D0-ECDD9667C050}" dt="2021-07-12T21:39:15.092" v="926" actId="13244"/>
        <pc:sldMkLst>
          <pc:docMk/>
          <pc:sldMk cId="3086128013" sldId="288"/>
        </pc:sldMkLst>
        <pc:spChg chg="mod">
          <ac:chgData name="Maeyaert, Cathie" userId="ef59d7b0-28d5-4cdf-87f0-60a32b070b0e" providerId="ADAL" clId="{7C5C185D-7018-4157-98D0-ECDD9667C050}" dt="2021-07-12T21:39:00.550" v="924" actId="962"/>
          <ac:spMkLst>
            <pc:docMk/>
            <pc:sldMk cId="3086128013" sldId="288"/>
            <ac:spMk id="2" creationId="{5DAB7DB5-9951-4E3B-A95D-245E8F95FF8B}"/>
          </ac:spMkLst>
        </pc:spChg>
        <pc:spChg chg="mod">
          <ac:chgData name="Maeyaert, Cathie" userId="ef59d7b0-28d5-4cdf-87f0-60a32b070b0e" providerId="ADAL" clId="{7C5C185D-7018-4157-98D0-ECDD9667C050}" dt="2021-07-12T21:39:12.772" v="925" actId="13244"/>
          <ac:spMkLst>
            <pc:docMk/>
            <pc:sldMk cId="3086128013" sldId="288"/>
            <ac:spMk id="4" creationId="{2827E38F-E625-4379-89D4-1386408F740A}"/>
          </ac:spMkLst>
        </pc:spChg>
        <pc:spChg chg="mod">
          <ac:chgData name="Maeyaert, Cathie" userId="ef59d7b0-28d5-4cdf-87f0-60a32b070b0e" providerId="ADAL" clId="{7C5C185D-7018-4157-98D0-ECDD9667C050}" dt="2021-07-12T21:39:15.092" v="926" actId="13244"/>
          <ac:spMkLst>
            <pc:docMk/>
            <pc:sldMk cId="3086128013" sldId="288"/>
            <ac:spMk id="5" creationId="{F3C8976C-C811-44AA-9DE9-16579F27B5FC}"/>
          </ac:spMkLst>
        </pc:spChg>
      </pc:sldChg>
      <pc:sldChg chg="modSp">
        <pc:chgData name="Maeyaert, Cathie" userId="ef59d7b0-28d5-4cdf-87f0-60a32b070b0e" providerId="ADAL" clId="{7C5C185D-7018-4157-98D0-ECDD9667C050}" dt="2021-07-12T21:41:28.786" v="932" actId="13244"/>
        <pc:sldMkLst>
          <pc:docMk/>
          <pc:sldMk cId="339370854" sldId="289"/>
        </pc:sldMkLst>
        <pc:spChg chg="mod">
          <ac:chgData name="Maeyaert, Cathie" userId="ef59d7b0-28d5-4cdf-87f0-60a32b070b0e" providerId="ADAL" clId="{7C5C185D-7018-4157-98D0-ECDD9667C050}" dt="2021-07-12T21:41:15.897" v="930" actId="962"/>
          <ac:spMkLst>
            <pc:docMk/>
            <pc:sldMk cId="339370854" sldId="289"/>
            <ac:spMk id="2" creationId="{5DAB7DB5-9951-4E3B-A95D-245E8F95FF8B}"/>
          </ac:spMkLst>
        </pc:spChg>
        <pc:spChg chg="mod">
          <ac:chgData name="Maeyaert, Cathie" userId="ef59d7b0-28d5-4cdf-87f0-60a32b070b0e" providerId="ADAL" clId="{7C5C185D-7018-4157-98D0-ECDD9667C050}" dt="2021-07-12T21:41:23.508" v="931" actId="13244"/>
          <ac:spMkLst>
            <pc:docMk/>
            <pc:sldMk cId="339370854" sldId="289"/>
            <ac:spMk id="4" creationId="{2827E38F-E625-4379-89D4-1386408F740A}"/>
          </ac:spMkLst>
        </pc:spChg>
        <pc:spChg chg="mod">
          <ac:chgData name="Maeyaert, Cathie" userId="ef59d7b0-28d5-4cdf-87f0-60a32b070b0e" providerId="ADAL" clId="{7C5C185D-7018-4157-98D0-ECDD9667C050}" dt="2021-07-12T21:41:28.786" v="932" actId="13244"/>
          <ac:spMkLst>
            <pc:docMk/>
            <pc:sldMk cId="339370854" sldId="289"/>
            <ac:spMk id="5" creationId="{F3C8976C-C811-44AA-9DE9-16579F27B5FC}"/>
          </ac:spMkLst>
        </pc:spChg>
      </pc:sldChg>
      <pc:sldChg chg="modSp">
        <pc:chgData name="Maeyaert, Cathie" userId="ef59d7b0-28d5-4cdf-87f0-60a32b070b0e" providerId="ADAL" clId="{7C5C185D-7018-4157-98D0-ECDD9667C050}" dt="2021-07-12T21:42:02.018" v="935" actId="962"/>
        <pc:sldMkLst>
          <pc:docMk/>
          <pc:sldMk cId="1557410707" sldId="290"/>
        </pc:sldMkLst>
        <pc:spChg chg="mod">
          <ac:chgData name="Maeyaert, Cathie" userId="ef59d7b0-28d5-4cdf-87f0-60a32b070b0e" providerId="ADAL" clId="{7C5C185D-7018-4157-98D0-ECDD9667C050}" dt="2021-07-12T21:42:02.018" v="935" actId="962"/>
          <ac:spMkLst>
            <pc:docMk/>
            <pc:sldMk cId="1557410707" sldId="290"/>
            <ac:spMk id="4" creationId="{24D5DF78-B582-4EFD-94B0-6B433A84E3A6}"/>
          </ac:spMkLst>
        </pc:spChg>
        <pc:spChg chg="mod">
          <ac:chgData name="Maeyaert, Cathie" userId="ef59d7b0-28d5-4cdf-87f0-60a32b070b0e" providerId="ADAL" clId="{7C5C185D-7018-4157-98D0-ECDD9667C050}" dt="2021-07-12T21:41:49.071" v="933" actId="13244"/>
          <ac:spMkLst>
            <pc:docMk/>
            <pc:sldMk cId="1557410707" sldId="290"/>
            <ac:spMk id="6" creationId="{51BF46DB-CE8F-4A5C-9CBB-FD2ED8CA42BF}"/>
          </ac:spMkLst>
        </pc:spChg>
        <pc:spChg chg="mod">
          <ac:chgData name="Maeyaert, Cathie" userId="ef59d7b0-28d5-4cdf-87f0-60a32b070b0e" providerId="ADAL" clId="{7C5C185D-7018-4157-98D0-ECDD9667C050}" dt="2021-07-12T21:41:55.177" v="934" actId="13244"/>
          <ac:spMkLst>
            <pc:docMk/>
            <pc:sldMk cId="1557410707" sldId="290"/>
            <ac:spMk id="7" creationId="{3E799AA3-212A-44F0-9452-9B59A8BE1AF8}"/>
          </ac:spMkLst>
        </pc:spChg>
      </pc:sldChg>
      <pc:sldChg chg="modSp">
        <pc:chgData name="Maeyaert, Cathie" userId="ef59d7b0-28d5-4cdf-87f0-60a32b070b0e" providerId="ADAL" clId="{7C5C185D-7018-4157-98D0-ECDD9667C050}" dt="2021-07-12T21:42:29.635" v="938" actId="962"/>
        <pc:sldMkLst>
          <pc:docMk/>
          <pc:sldMk cId="1800660997" sldId="291"/>
        </pc:sldMkLst>
        <pc:spChg chg="mod">
          <ac:chgData name="Maeyaert, Cathie" userId="ef59d7b0-28d5-4cdf-87f0-60a32b070b0e" providerId="ADAL" clId="{7C5C185D-7018-4157-98D0-ECDD9667C050}" dt="2021-07-12T21:42:29.635" v="938" actId="962"/>
          <ac:spMkLst>
            <pc:docMk/>
            <pc:sldMk cId="1800660997" sldId="291"/>
            <ac:spMk id="4" creationId="{24D5DF78-B582-4EFD-94B0-6B433A84E3A6}"/>
          </ac:spMkLst>
        </pc:spChg>
        <pc:spChg chg="mod">
          <ac:chgData name="Maeyaert, Cathie" userId="ef59d7b0-28d5-4cdf-87f0-60a32b070b0e" providerId="ADAL" clId="{7C5C185D-7018-4157-98D0-ECDD9667C050}" dt="2021-07-12T21:42:16.769" v="936" actId="13244"/>
          <ac:spMkLst>
            <pc:docMk/>
            <pc:sldMk cId="1800660997" sldId="291"/>
            <ac:spMk id="6" creationId="{51BF46DB-CE8F-4A5C-9CBB-FD2ED8CA42BF}"/>
          </ac:spMkLst>
        </pc:spChg>
        <pc:spChg chg="mod">
          <ac:chgData name="Maeyaert, Cathie" userId="ef59d7b0-28d5-4cdf-87f0-60a32b070b0e" providerId="ADAL" clId="{7C5C185D-7018-4157-98D0-ECDD9667C050}" dt="2021-07-12T21:42:22.536" v="937" actId="13244"/>
          <ac:spMkLst>
            <pc:docMk/>
            <pc:sldMk cId="1800660997" sldId="291"/>
            <ac:spMk id="7" creationId="{3E799AA3-212A-44F0-9452-9B59A8BE1AF8}"/>
          </ac:spMkLst>
        </pc:spChg>
      </pc:sldChg>
      <pc:sldChg chg="modSp">
        <pc:chgData name="Maeyaert, Cathie" userId="ef59d7b0-28d5-4cdf-87f0-60a32b070b0e" providerId="ADAL" clId="{7C5C185D-7018-4157-98D0-ECDD9667C050}" dt="2021-07-12T21:50:23.009" v="1173" actId="20577"/>
        <pc:sldMkLst>
          <pc:docMk/>
          <pc:sldMk cId="2578538242" sldId="292"/>
        </pc:sldMkLst>
        <pc:spChg chg="mod">
          <ac:chgData name="Maeyaert, Cathie" userId="ef59d7b0-28d5-4cdf-87f0-60a32b070b0e" providerId="ADAL" clId="{7C5C185D-7018-4157-98D0-ECDD9667C050}" dt="2021-07-12T21:50:23.009" v="1173" actId="20577"/>
          <ac:spMkLst>
            <pc:docMk/>
            <pc:sldMk cId="2578538242" sldId="292"/>
            <ac:spMk id="2" creationId="{DEAF7583-27A6-40E0-BE00-5F11CCEE05DC}"/>
          </ac:spMkLst>
        </pc:spChg>
        <pc:spChg chg="mod">
          <ac:chgData name="Maeyaert, Cathie" userId="ef59d7b0-28d5-4cdf-87f0-60a32b070b0e" providerId="ADAL" clId="{7C5C185D-7018-4157-98D0-ECDD9667C050}" dt="2021-07-12T21:48:31.240" v="1148" actId="962"/>
          <ac:spMkLst>
            <pc:docMk/>
            <pc:sldMk cId="2578538242" sldId="292"/>
            <ac:spMk id="5" creationId="{2BF93574-7E2E-4909-ADD7-23E4B3BDEC94}"/>
          </ac:spMkLst>
        </pc:spChg>
      </pc:sldChg>
      <pc:sldChg chg="modSp">
        <pc:chgData name="Maeyaert, Cathie" userId="ef59d7b0-28d5-4cdf-87f0-60a32b070b0e" providerId="ADAL" clId="{7C5C185D-7018-4157-98D0-ECDD9667C050}" dt="2021-07-12T21:50:36.903" v="1196" actId="20577"/>
        <pc:sldMkLst>
          <pc:docMk/>
          <pc:sldMk cId="1705308606" sldId="293"/>
        </pc:sldMkLst>
        <pc:spChg chg="mod">
          <ac:chgData name="Maeyaert, Cathie" userId="ef59d7b0-28d5-4cdf-87f0-60a32b070b0e" providerId="ADAL" clId="{7C5C185D-7018-4157-98D0-ECDD9667C050}" dt="2021-07-12T21:50:36.903" v="1196" actId="20577"/>
          <ac:spMkLst>
            <pc:docMk/>
            <pc:sldMk cId="1705308606" sldId="293"/>
            <ac:spMk id="2" creationId="{DEAF7583-27A6-40E0-BE00-5F11CCEE05DC}"/>
          </ac:spMkLst>
        </pc:spChg>
        <pc:spChg chg="mod">
          <ac:chgData name="Maeyaert, Cathie" userId="ef59d7b0-28d5-4cdf-87f0-60a32b070b0e" providerId="ADAL" clId="{7C5C185D-7018-4157-98D0-ECDD9667C050}" dt="2021-07-12T21:49:51.614" v="1149" actId="962"/>
          <ac:spMkLst>
            <pc:docMk/>
            <pc:sldMk cId="1705308606" sldId="293"/>
            <ac:spMk id="5" creationId="{2BF93574-7E2E-4909-ADD7-23E4B3BDEC94}"/>
          </ac:spMkLst>
        </pc:spChg>
      </pc:sldChg>
      <pc:sldChg chg="modSp mod">
        <pc:chgData name="Maeyaert, Cathie" userId="ef59d7b0-28d5-4cdf-87f0-60a32b070b0e" providerId="ADAL" clId="{7C5C185D-7018-4157-98D0-ECDD9667C050}" dt="2021-07-12T21:35:13.836" v="557" actId="962"/>
        <pc:sldMkLst>
          <pc:docMk/>
          <pc:sldMk cId="2323230481" sldId="316"/>
        </pc:sldMkLst>
        <pc:spChg chg="mod">
          <ac:chgData name="Maeyaert, Cathie" userId="ef59d7b0-28d5-4cdf-87f0-60a32b070b0e" providerId="ADAL" clId="{7C5C185D-7018-4157-98D0-ECDD9667C050}" dt="2021-07-12T21:34:27.810" v="419" actId="962"/>
          <ac:spMkLst>
            <pc:docMk/>
            <pc:sldMk cId="2323230481" sldId="316"/>
            <ac:spMk id="5" creationId="{7CADBB7B-2D52-4E39-85D0-E07F1D3AE17F}"/>
          </ac:spMkLst>
        </pc:spChg>
        <pc:picChg chg="mod">
          <ac:chgData name="Maeyaert, Cathie" userId="ef59d7b0-28d5-4cdf-87f0-60a32b070b0e" providerId="ADAL" clId="{7C5C185D-7018-4157-98D0-ECDD9667C050}" dt="2021-07-12T21:35:13.836" v="557" actId="962"/>
          <ac:picMkLst>
            <pc:docMk/>
            <pc:sldMk cId="2323230481" sldId="316"/>
            <ac:picMk id="9" creationId="{B871C44D-9398-4D07-AEB8-D2E50C9403A7}"/>
          </ac:picMkLst>
        </pc:picChg>
      </pc:sldChg>
      <pc:sldChg chg="addSp delSp modSp mod">
        <pc:chgData name="Maeyaert, Cathie" userId="ef59d7b0-28d5-4cdf-87f0-60a32b070b0e" providerId="ADAL" clId="{7C5C185D-7018-4157-98D0-ECDD9667C050}" dt="2021-07-12T21:54:20.345" v="1352" actId="962"/>
        <pc:sldMkLst>
          <pc:docMk/>
          <pc:sldMk cId="718129600" sldId="321"/>
        </pc:sldMkLst>
        <pc:spChg chg="mod">
          <ac:chgData name="Maeyaert, Cathie" userId="ef59d7b0-28d5-4cdf-87f0-60a32b070b0e" providerId="ADAL" clId="{7C5C185D-7018-4157-98D0-ECDD9667C050}" dt="2021-07-12T21:43:11.255" v="941" actId="962"/>
          <ac:spMkLst>
            <pc:docMk/>
            <pc:sldMk cId="718129600" sldId="321"/>
            <ac:spMk id="2" creationId="{66879770-7BBE-4BE1-ABEE-ECDDBE90DD52}"/>
          </ac:spMkLst>
        </pc:spChg>
        <pc:spChg chg="mod">
          <ac:chgData name="Maeyaert, Cathie" userId="ef59d7b0-28d5-4cdf-87f0-60a32b070b0e" providerId="ADAL" clId="{7C5C185D-7018-4157-98D0-ECDD9667C050}" dt="2021-07-12T21:52:04.900" v="1350" actId="962"/>
          <ac:spMkLst>
            <pc:docMk/>
            <pc:sldMk cId="718129600" sldId="321"/>
            <ac:spMk id="3" creationId="{D4E662AE-5086-42DF-9F21-FDB2F474B6C1}"/>
          </ac:spMkLst>
        </pc:spChg>
        <pc:spChg chg="add del mod">
          <ac:chgData name="Maeyaert, Cathie" userId="ef59d7b0-28d5-4cdf-87f0-60a32b070b0e" providerId="ADAL" clId="{7C5C185D-7018-4157-98D0-ECDD9667C050}" dt="2021-07-12T21:37:24.683" v="917" actId="33699"/>
          <ac:spMkLst>
            <pc:docMk/>
            <pc:sldMk cId="718129600" sldId="321"/>
            <ac:spMk id="4" creationId="{FE622B3A-8115-4A38-A9BB-F55EECF71330}"/>
          </ac:spMkLst>
        </pc:spChg>
        <pc:picChg chg="mod">
          <ac:chgData name="Maeyaert, Cathie" userId="ef59d7b0-28d5-4cdf-87f0-60a32b070b0e" providerId="ADAL" clId="{7C5C185D-7018-4157-98D0-ECDD9667C050}" dt="2021-07-12T21:54:20.345" v="1352" actId="962"/>
          <ac:picMkLst>
            <pc:docMk/>
            <pc:sldMk cId="718129600" sldId="321"/>
            <ac:picMk id="8" creationId="{1EEB144D-927B-4D1D-BEDC-350F1CC8FF00}"/>
          </ac:picMkLst>
        </pc:picChg>
      </pc:sldChg>
      <pc:sldChg chg="modSp mod">
        <pc:chgData name="Maeyaert, Cathie" userId="ef59d7b0-28d5-4cdf-87f0-60a32b070b0e" providerId="ADAL" clId="{7C5C185D-7018-4157-98D0-ECDD9667C050}" dt="2021-07-12T21:51:24.714" v="1344" actId="962"/>
        <pc:sldMkLst>
          <pc:docMk/>
          <pc:sldMk cId="1156911904" sldId="324"/>
        </pc:sldMkLst>
        <pc:spChg chg="mod">
          <ac:chgData name="Maeyaert, Cathie" userId="ef59d7b0-28d5-4cdf-87f0-60a32b070b0e" providerId="ADAL" clId="{7C5C185D-7018-4157-98D0-ECDD9667C050}" dt="2021-07-12T21:44:01.727" v="944" actId="962"/>
          <ac:spMkLst>
            <pc:docMk/>
            <pc:sldMk cId="1156911904" sldId="324"/>
            <ac:spMk id="2" creationId="{66879770-7BBE-4BE1-ABEE-ECDDBE90DD52}"/>
          </ac:spMkLst>
        </pc:spChg>
        <pc:spChg chg="mod">
          <ac:chgData name="Maeyaert, Cathie" userId="ef59d7b0-28d5-4cdf-87f0-60a32b070b0e" providerId="ADAL" clId="{7C5C185D-7018-4157-98D0-ECDD9667C050}" dt="2021-07-12T21:51:24.714" v="1344" actId="962"/>
          <ac:spMkLst>
            <pc:docMk/>
            <pc:sldMk cId="1156911904" sldId="324"/>
            <ac:spMk id="3" creationId="{D4E662AE-5086-42DF-9F21-FDB2F474B6C1}"/>
          </ac:spMkLst>
        </pc:spChg>
        <pc:picChg chg="mod">
          <ac:chgData name="Maeyaert, Cathie" userId="ef59d7b0-28d5-4cdf-87f0-60a32b070b0e" providerId="ADAL" clId="{7C5C185D-7018-4157-98D0-ECDD9667C050}" dt="2021-07-12T21:44:07.873" v="946" actId="962"/>
          <ac:picMkLst>
            <pc:docMk/>
            <pc:sldMk cId="1156911904" sldId="324"/>
            <ac:picMk id="12" creationId="{BDF40EDC-D90C-4913-A767-A3F7A10039E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A336C558-B328-417A-A429-1E5A1DECF19B}" type="datetimeFigureOut">
              <a:rPr lang="en-US" smtClean="0"/>
              <a:t>7/12/2021</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6BE13543-20E6-4048-928D-974E1A47FD04}" type="slidenum">
              <a:rPr lang="en-US" smtClean="0"/>
              <a:t>‹#›</a:t>
            </a:fld>
            <a:endParaRPr lang="en-US" dirty="0"/>
          </a:p>
        </p:txBody>
      </p:sp>
    </p:spTree>
    <p:extLst>
      <p:ext uri="{BB962C8B-B14F-4D97-AF65-F5344CB8AC3E}">
        <p14:creationId xmlns:p14="http://schemas.microsoft.com/office/powerpoint/2010/main" val="102326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9E211F0-DBBA-4BAC-B082-12516905319C}" type="datetimeFigureOut">
              <a:rPr lang="en-US" smtClean="0"/>
              <a:t>7/12/2021</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2CE2614-528A-440D-9433-7536316D23A6}" type="slidenum">
              <a:rPr lang="en-US" smtClean="0"/>
              <a:t>‹#›</a:t>
            </a:fld>
            <a:endParaRPr lang="en-US" dirty="0"/>
          </a:p>
        </p:txBody>
      </p:sp>
    </p:spTree>
    <p:extLst>
      <p:ext uri="{BB962C8B-B14F-4D97-AF65-F5344CB8AC3E}">
        <p14:creationId xmlns:p14="http://schemas.microsoft.com/office/powerpoint/2010/main" val="2415212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 Slide: Supplemental Training Content on the Report Templates</a:t>
            </a:r>
          </a:p>
          <a:p>
            <a:pPr marL="171450" indent="-171450">
              <a:buFont typeface="Arial" panose="020B0604020202020204" pitchFamily="34" charset="0"/>
              <a:buChar char="•"/>
            </a:pPr>
            <a:r>
              <a:rPr lang="en-US" dirty="0"/>
              <a:t>Title IX Coordinator (TIXC) Report Template</a:t>
            </a:r>
          </a:p>
          <a:p>
            <a:pPr marL="171450" indent="-171450">
              <a:buFont typeface="Arial" panose="020B0604020202020204" pitchFamily="34" charset="0"/>
              <a:buChar char="•"/>
            </a:pPr>
            <a:r>
              <a:rPr lang="en-US" dirty="0"/>
              <a:t>Chief Executive Officer (CEO) Report Template</a:t>
            </a:r>
          </a:p>
        </p:txBody>
      </p:sp>
      <p:sp>
        <p:nvSpPr>
          <p:cNvPr id="4" name="Slide Number Placeholder 3"/>
          <p:cNvSpPr>
            <a:spLocks noGrp="1"/>
          </p:cNvSpPr>
          <p:nvPr>
            <p:ph type="sldNum" sz="quarter" idx="10"/>
          </p:nvPr>
        </p:nvSpPr>
        <p:spPr/>
        <p:txBody>
          <a:bodyPr/>
          <a:lstStyle/>
          <a:p>
            <a:fld id="{32CE2614-528A-440D-9433-7536316D23A6}" type="slidenum">
              <a:rPr lang="en-US" smtClean="0"/>
              <a:t>1</a:t>
            </a:fld>
            <a:endParaRPr lang="en-US" dirty="0"/>
          </a:p>
        </p:txBody>
      </p:sp>
    </p:spTree>
    <p:extLst>
      <p:ext uri="{BB962C8B-B14F-4D97-AF65-F5344CB8AC3E}">
        <p14:creationId xmlns:p14="http://schemas.microsoft.com/office/powerpoint/2010/main" val="234673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CE2614-528A-440D-9433-7536316D23A6}" type="slidenum">
              <a:rPr lang="en-US" smtClean="0"/>
              <a:t>10</a:t>
            </a:fld>
            <a:endParaRPr lang="en-US" dirty="0"/>
          </a:p>
        </p:txBody>
      </p:sp>
    </p:spTree>
    <p:extLst>
      <p:ext uri="{BB962C8B-B14F-4D97-AF65-F5344CB8AC3E}">
        <p14:creationId xmlns:p14="http://schemas.microsoft.com/office/powerpoint/2010/main" val="9742021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dirty="0"/>
              <a:t>Institutional Considerations:</a:t>
            </a:r>
            <a:r>
              <a:rPr lang="en-US" sz="1200" dirty="0"/>
              <a:t>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Since the TIXC Report requirement is effective January 1, 2020; the initial reporting period will start with January 1, 2020. </a:t>
            </a:r>
            <a:r>
              <a:rPr lang="en-US" b="1" dirty="0"/>
              <a:t>For the 2020-2021 academic year, and so forth</a:t>
            </a:r>
            <a:r>
              <a:rPr lang="en-US" dirty="0"/>
              <a:t>: Reports compilated for the TIXC Report can be compiled/organized (as an example) by academic year, for the reporting period of the TIXC Report. </a:t>
            </a:r>
            <a:r>
              <a:rPr lang="en-US" sz="1200" dirty="0"/>
              <a:t> </a:t>
            </a:r>
          </a:p>
          <a:p>
            <a:pPr marL="342900" indent="-342900">
              <a:buFont typeface="Arial" panose="020B0604020202020204" pitchFamily="34" charset="0"/>
              <a:buChar char="•"/>
            </a:pPr>
            <a:r>
              <a:rPr lang="en-US" sz="1200" dirty="0"/>
              <a:t>TIXC’s can continue to include reports on the TIXC Report if there are updates to the investigation or disciplinary status. </a:t>
            </a:r>
          </a:p>
          <a:p>
            <a:pPr marL="342900" indent="-342900">
              <a:buFont typeface="Arial" panose="020B0604020202020204" pitchFamily="34" charset="0"/>
              <a:buChar char="•"/>
            </a:pPr>
            <a:r>
              <a:rPr lang="en-US" sz="1200" dirty="0"/>
              <a:t>Once a report’s status is final and it’s been reported to the CEO, then the report can be considered for removal on the subsequent TIXC Report, as long as the summary data is captured in the CEO Report (annually)</a:t>
            </a:r>
          </a:p>
        </p:txBody>
      </p:sp>
      <p:sp>
        <p:nvSpPr>
          <p:cNvPr id="4" name="Slide Number Placeholder 3"/>
          <p:cNvSpPr>
            <a:spLocks noGrp="1"/>
          </p:cNvSpPr>
          <p:nvPr>
            <p:ph type="sldNum" sz="quarter" idx="10"/>
          </p:nvPr>
        </p:nvSpPr>
        <p:spPr/>
        <p:txBody>
          <a:bodyPr/>
          <a:lstStyle/>
          <a:p>
            <a:fld id="{32CE2614-528A-440D-9433-7536316D23A6}" type="slidenum">
              <a:rPr lang="en-US" smtClean="0"/>
              <a:t>14</a:t>
            </a:fld>
            <a:endParaRPr lang="en-US" dirty="0"/>
          </a:p>
        </p:txBody>
      </p:sp>
    </p:spTree>
    <p:extLst>
      <p:ext uri="{BB962C8B-B14F-4D97-AF65-F5344CB8AC3E}">
        <p14:creationId xmlns:p14="http://schemas.microsoft.com/office/powerpoint/2010/main" val="32753640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200" i="0" kern="1200" dirty="0">
                <a:solidFill>
                  <a:schemeClr val="tx1"/>
                </a:solidFill>
                <a:effectLst/>
                <a:latin typeface="+mn-lt"/>
                <a:ea typeface="+mn-ea"/>
                <a:cs typeface="+mn-cs"/>
              </a:rPr>
              <a:t>Confidential Employee Report: Example (Text format)</a:t>
            </a:r>
          </a:p>
          <a:p>
            <a:pPr marL="171450" indent="-171450">
              <a:buFont typeface="Arial" panose="020B0604020202020204" pitchFamily="34" charset="0"/>
              <a:buChar char="•"/>
            </a:pPr>
            <a:r>
              <a:rPr lang="en-US" sz="1200" i="1" u="sng" kern="1200" dirty="0">
                <a:solidFill>
                  <a:schemeClr val="tx1"/>
                </a:solidFill>
                <a:effectLst/>
                <a:latin typeface="+mn-lt"/>
                <a:ea typeface="+mn-ea"/>
                <a:cs typeface="+mn-cs"/>
              </a:rPr>
              <a:t>Report Number</a:t>
            </a:r>
            <a:r>
              <a:rPr lang="en-US" sz="1200" i="1" kern="1200" dirty="0">
                <a:solidFill>
                  <a:schemeClr val="tx1"/>
                </a:solidFill>
                <a:effectLst/>
                <a:latin typeface="+mn-lt"/>
                <a:ea typeface="+mn-ea"/>
                <a:cs typeface="+mn-cs"/>
              </a:rPr>
              <a:t>: 0004-20XX</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i="1" u="sng" kern="1200" dirty="0">
                <a:solidFill>
                  <a:schemeClr val="tx1"/>
                </a:solidFill>
                <a:effectLst/>
                <a:latin typeface="+mn-lt"/>
                <a:ea typeface="+mn-ea"/>
                <a:cs typeface="+mn-cs"/>
              </a:rPr>
              <a:t>Date Received</a:t>
            </a:r>
            <a:r>
              <a:rPr lang="en-US" sz="1200" i="1" kern="1200" dirty="0">
                <a:solidFill>
                  <a:schemeClr val="tx1"/>
                </a:solidFill>
                <a:effectLst/>
                <a:latin typeface="+mn-lt"/>
                <a:ea typeface="+mn-ea"/>
                <a:cs typeface="+mn-cs"/>
              </a:rPr>
              <a:t>: 09/13/XX</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0" i="1" u="sng" kern="1200" dirty="0">
                <a:solidFill>
                  <a:schemeClr val="tx1"/>
                </a:solidFill>
                <a:effectLst/>
                <a:latin typeface="+mn-lt"/>
                <a:ea typeface="+mn-ea"/>
                <a:cs typeface="+mn-cs"/>
              </a:rPr>
              <a:t>Alleged Conduct Reported by Employees Under Section 51.252</a:t>
            </a:r>
            <a:r>
              <a:rPr lang="en-US" sz="1200" b="0" i="1" kern="1200" dirty="0">
                <a:solidFill>
                  <a:schemeClr val="tx1"/>
                </a:solidFill>
                <a:effectLst/>
                <a:latin typeface="+mn-lt"/>
                <a:ea typeface="+mn-ea"/>
                <a:cs typeface="+mn-cs"/>
              </a:rPr>
              <a:t>: </a:t>
            </a:r>
            <a:r>
              <a:rPr lang="en-US" sz="1200" b="1" i="1" kern="1200" dirty="0">
                <a:solidFill>
                  <a:schemeClr val="tx1"/>
                </a:solidFill>
                <a:effectLst/>
                <a:latin typeface="+mn-lt"/>
                <a:ea typeface="+mn-ea"/>
                <a:cs typeface="+mn-cs"/>
              </a:rPr>
              <a:t>Confidential Employee Reporting:</a:t>
            </a:r>
            <a:r>
              <a:rPr lang="en-US" sz="1200" i="1" kern="1200" dirty="0">
                <a:solidFill>
                  <a:schemeClr val="tx1"/>
                </a:solidFill>
                <a:effectLst/>
                <a:latin typeface="+mn-lt"/>
                <a:ea typeface="+mn-ea"/>
                <a:cs typeface="+mn-cs"/>
              </a:rPr>
              <a:t> Sexual Assault</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i="1" u="sng" kern="1200" dirty="0">
                <a:solidFill>
                  <a:schemeClr val="tx1"/>
                </a:solidFill>
                <a:effectLst/>
                <a:latin typeface="+mn-lt"/>
                <a:ea typeface="+mn-ea"/>
                <a:cs typeface="+mn-cs"/>
              </a:rPr>
              <a:t>Investigation Status</a:t>
            </a:r>
            <a:r>
              <a:rPr lang="en-US" sz="1200" i="1" kern="1200" dirty="0">
                <a:solidFill>
                  <a:schemeClr val="tx1"/>
                </a:solidFill>
                <a:effectLst/>
                <a:latin typeface="+mn-lt"/>
                <a:ea typeface="+mn-ea"/>
                <a:cs typeface="+mn-cs"/>
              </a:rPr>
              <a:t>: Investigation: Not Applicable; no identifiable information</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i="1" u="sng" kern="1200" dirty="0">
                <a:solidFill>
                  <a:schemeClr val="tx1"/>
                </a:solidFill>
                <a:effectLst/>
                <a:latin typeface="+mn-lt"/>
                <a:ea typeface="+mn-ea"/>
                <a:cs typeface="+mn-cs"/>
              </a:rPr>
              <a:t>Disciplinary Status</a:t>
            </a:r>
            <a:r>
              <a:rPr lang="en-US" sz="1200" i="1" kern="1200" dirty="0">
                <a:solidFill>
                  <a:schemeClr val="tx1"/>
                </a:solidFill>
                <a:effectLst/>
                <a:latin typeface="+mn-lt"/>
                <a:ea typeface="+mn-ea"/>
                <a:cs typeface="+mn-cs"/>
              </a:rPr>
              <a:t>: Disciplinary Process: Not Applicable</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32CE2614-528A-440D-9433-7536316D23A6}" type="slidenum">
              <a:rPr lang="en-US" smtClean="0"/>
              <a:t>17</a:t>
            </a:fld>
            <a:endParaRPr lang="en-US" dirty="0"/>
          </a:p>
        </p:txBody>
      </p:sp>
    </p:spTree>
    <p:extLst>
      <p:ext uri="{BB962C8B-B14F-4D97-AF65-F5344CB8AC3E}">
        <p14:creationId xmlns:p14="http://schemas.microsoft.com/office/powerpoint/2010/main" val="39792017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none" dirty="0"/>
              <a:t>“Under § 51.252” </a:t>
            </a:r>
            <a:r>
              <a:rPr lang="en-US" u="none" dirty="0"/>
              <a:t>- Referring Tex. Edu. Code § 51.252, an employee’s requirement to report </a:t>
            </a:r>
            <a:r>
              <a:rPr lang="en-US" dirty="0"/>
              <a:t>“sexual harassment,” “sexual assault,” “dating violence,” or “stalking.”</a:t>
            </a:r>
            <a:endParaRPr lang="en-US" u="none" dirty="0"/>
          </a:p>
        </p:txBody>
      </p:sp>
      <p:sp>
        <p:nvSpPr>
          <p:cNvPr id="4" name="Slide Number Placeholder 3"/>
          <p:cNvSpPr>
            <a:spLocks noGrp="1"/>
          </p:cNvSpPr>
          <p:nvPr>
            <p:ph type="sldNum" sz="quarter" idx="10"/>
          </p:nvPr>
        </p:nvSpPr>
        <p:spPr/>
        <p:txBody>
          <a:bodyPr/>
          <a:lstStyle/>
          <a:p>
            <a:fld id="{32CE2614-528A-440D-9433-7536316D23A6}" type="slidenum">
              <a:rPr lang="en-US" smtClean="0"/>
              <a:t>18</a:t>
            </a:fld>
            <a:endParaRPr lang="en-US" dirty="0"/>
          </a:p>
        </p:txBody>
      </p:sp>
    </p:spTree>
    <p:extLst>
      <p:ext uri="{BB962C8B-B14F-4D97-AF65-F5344CB8AC3E}">
        <p14:creationId xmlns:p14="http://schemas.microsoft.com/office/powerpoint/2010/main" val="17975780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dirty="0"/>
              <a:t>Institutional Considerations</a:t>
            </a:r>
            <a:r>
              <a:rPr lang="en-US" sz="1200" dirty="0"/>
              <a: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Consider capturing the institution’s response (concisely) in the Investigation Status column (see examples listed in this slide). </a:t>
            </a:r>
          </a:p>
          <a:p>
            <a:pPr marL="342900" indent="-342900">
              <a:buFont typeface="Arial" panose="020B0604020202020204" pitchFamily="34" charset="0"/>
              <a:buChar char="•"/>
            </a:pPr>
            <a:r>
              <a:rPr lang="en-US" sz="1200" dirty="0"/>
              <a:t>Institutions can determine the specific type of information to include in the Investigation Status column.  </a:t>
            </a:r>
          </a:p>
          <a:p>
            <a:endParaRPr lang="en-US" dirty="0"/>
          </a:p>
        </p:txBody>
      </p:sp>
      <p:sp>
        <p:nvSpPr>
          <p:cNvPr id="4" name="Slide Number Placeholder 3"/>
          <p:cNvSpPr>
            <a:spLocks noGrp="1"/>
          </p:cNvSpPr>
          <p:nvPr>
            <p:ph type="sldNum" sz="quarter" idx="5"/>
          </p:nvPr>
        </p:nvSpPr>
        <p:spPr/>
        <p:txBody>
          <a:bodyPr/>
          <a:lstStyle/>
          <a:p>
            <a:fld id="{32CE2614-528A-440D-9433-7536316D23A6}" type="slidenum">
              <a:rPr lang="en-US" smtClean="0"/>
              <a:t>19</a:t>
            </a:fld>
            <a:endParaRPr lang="en-US" dirty="0"/>
          </a:p>
        </p:txBody>
      </p:sp>
    </p:spTree>
    <p:extLst>
      <p:ext uri="{BB962C8B-B14F-4D97-AF65-F5344CB8AC3E}">
        <p14:creationId xmlns:p14="http://schemas.microsoft.com/office/powerpoint/2010/main" val="655015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dirty="0"/>
              <a:t>Institutional Considerations</a:t>
            </a:r>
            <a:r>
              <a:rPr lang="en-US" sz="1200" dirty="0"/>
              <a:t>:</a:t>
            </a:r>
          </a:p>
          <a:p>
            <a:pPr marL="342900" indent="-342900">
              <a:buFont typeface="Arial" panose="020B0604020202020204" pitchFamily="34" charset="0"/>
              <a:buChar char="•"/>
            </a:pPr>
            <a:r>
              <a:rPr lang="en-US" sz="1200" dirty="0"/>
              <a:t>After completing an investigation, consider capturing the institution’s disciplinary response (concisely), in the Disciplinary Status column.</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For the following example Investigation Statuses (listed below), institutions can consider noting in the Disciplinary Status column: “</a:t>
            </a:r>
            <a:r>
              <a:rPr lang="en-US" dirty="0"/>
              <a:t>Disciplinary process not applicable” </a:t>
            </a:r>
            <a:endParaRPr lang="en-US" sz="1200" dirty="0"/>
          </a:p>
          <a:p>
            <a:pPr marL="628650" lvl="1" indent="-171450">
              <a:buFont typeface="Courier New" panose="02070309020205020404" pitchFamily="49" charset="0"/>
              <a:buChar char="o"/>
            </a:pPr>
            <a:r>
              <a:rPr lang="en-US" dirty="0"/>
              <a:t>Case dismissal (administrative closure); insufficient complaint information</a:t>
            </a:r>
          </a:p>
          <a:p>
            <a:pPr marL="628650" lvl="1" indent="-171450">
              <a:buFont typeface="Courier New" panose="02070309020205020404" pitchFamily="49" charset="0"/>
              <a:buChar char="o"/>
            </a:pPr>
            <a:r>
              <a:rPr lang="en-US" dirty="0"/>
              <a:t>Informal resolution pending; or completed</a:t>
            </a:r>
          </a:p>
          <a:p>
            <a:pPr marL="628650" lvl="1" indent="-171450">
              <a:buFont typeface="Courier New" panose="02070309020205020404" pitchFamily="49" charset="0"/>
              <a:buChar char="o"/>
            </a:pPr>
            <a:r>
              <a:rPr lang="en-US" dirty="0"/>
              <a:t>Formal investigation ongoing</a:t>
            </a:r>
          </a:p>
          <a:p>
            <a:pPr marL="628650" lvl="1" indent="-171450">
              <a:buFont typeface="Courier New" panose="02070309020205020404" pitchFamily="49" charset="0"/>
              <a:buChar char="o"/>
            </a:pPr>
            <a:r>
              <a:rPr lang="en-US" dirty="0"/>
              <a:t>Investigation not applicable; no identifiable information </a:t>
            </a:r>
            <a:endParaRPr lang="en-US" sz="1200" dirty="0"/>
          </a:p>
          <a:p>
            <a:pPr marL="342900" indent="-342900">
              <a:buFont typeface="Arial" panose="020B0604020202020204" pitchFamily="34" charset="0"/>
              <a:buChar char="•"/>
            </a:pPr>
            <a:r>
              <a:rPr lang="en-US" sz="1200" dirty="0"/>
              <a:t>Institutions can determine the specific type of information to include in the Disciplinary Status column.  </a:t>
            </a:r>
          </a:p>
          <a:p>
            <a:endParaRPr lang="en-US" dirty="0"/>
          </a:p>
        </p:txBody>
      </p:sp>
      <p:sp>
        <p:nvSpPr>
          <p:cNvPr id="4" name="Slide Number Placeholder 3"/>
          <p:cNvSpPr>
            <a:spLocks noGrp="1"/>
          </p:cNvSpPr>
          <p:nvPr>
            <p:ph type="sldNum" sz="quarter" idx="5"/>
          </p:nvPr>
        </p:nvSpPr>
        <p:spPr/>
        <p:txBody>
          <a:bodyPr/>
          <a:lstStyle/>
          <a:p>
            <a:fld id="{32CE2614-528A-440D-9433-7536316D23A6}" type="slidenum">
              <a:rPr lang="en-US" smtClean="0"/>
              <a:t>20</a:t>
            </a:fld>
            <a:endParaRPr lang="en-US" dirty="0"/>
          </a:p>
        </p:txBody>
      </p:sp>
    </p:spTree>
    <p:extLst>
      <p:ext uri="{BB962C8B-B14F-4D97-AF65-F5344CB8AC3E}">
        <p14:creationId xmlns:p14="http://schemas.microsoft.com/office/powerpoint/2010/main" val="32236525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See Tex. Edu. Code § 51.255(a)</a:t>
            </a:r>
          </a:p>
          <a:p>
            <a:endParaRPr lang="en-US" dirty="0"/>
          </a:p>
        </p:txBody>
      </p:sp>
      <p:sp>
        <p:nvSpPr>
          <p:cNvPr id="4" name="Slide Number Placeholder 3"/>
          <p:cNvSpPr>
            <a:spLocks noGrp="1"/>
          </p:cNvSpPr>
          <p:nvPr>
            <p:ph type="sldNum" sz="quarter" idx="5"/>
          </p:nvPr>
        </p:nvSpPr>
        <p:spPr/>
        <p:txBody>
          <a:bodyPr/>
          <a:lstStyle/>
          <a:p>
            <a:fld id="{32CE2614-528A-440D-9433-7536316D23A6}" type="slidenum">
              <a:rPr lang="en-US" smtClean="0"/>
              <a:t>21</a:t>
            </a:fld>
            <a:endParaRPr lang="en-US" dirty="0"/>
          </a:p>
        </p:txBody>
      </p:sp>
    </p:spTree>
    <p:extLst>
      <p:ext uri="{BB962C8B-B14F-4D97-AF65-F5344CB8AC3E}">
        <p14:creationId xmlns:p14="http://schemas.microsoft.com/office/powerpoint/2010/main" val="7832020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u="none" dirty="0"/>
              <a:t>“Under § 51.255(a)” </a:t>
            </a:r>
            <a:r>
              <a:rPr lang="en-US" u="none" dirty="0"/>
              <a:t>- Referring Tex. Edu. Code § 51.255(a), an employee is required to make a report and knowingly fails to make the report; or with the intent to harm or deceive, knowingly makes a report that is false. </a:t>
            </a:r>
          </a:p>
          <a:p>
            <a:endParaRPr lang="en-US" dirty="0"/>
          </a:p>
        </p:txBody>
      </p:sp>
      <p:sp>
        <p:nvSpPr>
          <p:cNvPr id="4" name="Slide Number Placeholder 3"/>
          <p:cNvSpPr>
            <a:spLocks noGrp="1"/>
          </p:cNvSpPr>
          <p:nvPr>
            <p:ph type="sldNum" sz="quarter" idx="5"/>
          </p:nvPr>
        </p:nvSpPr>
        <p:spPr/>
        <p:txBody>
          <a:bodyPr/>
          <a:lstStyle/>
          <a:p>
            <a:fld id="{32CE2614-528A-440D-9433-7536316D23A6}" type="slidenum">
              <a:rPr lang="en-US" smtClean="0"/>
              <a:t>23</a:t>
            </a:fld>
            <a:endParaRPr lang="en-US" dirty="0"/>
          </a:p>
        </p:txBody>
      </p:sp>
    </p:spTree>
    <p:extLst>
      <p:ext uri="{BB962C8B-B14F-4D97-AF65-F5344CB8AC3E}">
        <p14:creationId xmlns:p14="http://schemas.microsoft.com/office/powerpoint/2010/main" val="10765090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dirty="0"/>
              <a:t>Institutional Considerations</a:t>
            </a:r>
            <a:r>
              <a:rPr lang="en-US" sz="1200" dirty="0"/>
              <a:t>:</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Consider capturing the institution’s response (concisely) in the Investigation Status column (see examples listed in this slide). </a:t>
            </a:r>
          </a:p>
          <a:p>
            <a:pPr marL="342900" indent="-342900">
              <a:buFont typeface="Arial" panose="020B0604020202020204" pitchFamily="34" charset="0"/>
              <a:buChar char="•"/>
            </a:pPr>
            <a:r>
              <a:rPr lang="en-US" sz="1200" dirty="0"/>
              <a:t>Institutions can determine the specific type of information to include in the Investigation Status column.  </a:t>
            </a:r>
          </a:p>
          <a:p>
            <a:pPr marL="342900" indent="-342900">
              <a:buFont typeface="Arial" panose="020B0604020202020204" pitchFamily="34" charset="0"/>
              <a:buChar char="•"/>
            </a:pPr>
            <a:endParaRPr lang="en-US" sz="1200" dirty="0"/>
          </a:p>
        </p:txBody>
      </p:sp>
      <p:sp>
        <p:nvSpPr>
          <p:cNvPr id="4" name="Slide Number Placeholder 3"/>
          <p:cNvSpPr>
            <a:spLocks noGrp="1"/>
          </p:cNvSpPr>
          <p:nvPr>
            <p:ph type="sldNum" sz="quarter" idx="5"/>
          </p:nvPr>
        </p:nvSpPr>
        <p:spPr/>
        <p:txBody>
          <a:bodyPr/>
          <a:lstStyle/>
          <a:p>
            <a:fld id="{32CE2614-528A-440D-9433-7536316D23A6}" type="slidenum">
              <a:rPr lang="en-US" smtClean="0"/>
              <a:t>24</a:t>
            </a:fld>
            <a:endParaRPr lang="en-US" dirty="0"/>
          </a:p>
        </p:txBody>
      </p:sp>
    </p:spTree>
    <p:extLst>
      <p:ext uri="{BB962C8B-B14F-4D97-AF65-F5344CB8AC3E}">
        <p14:creationId xmlns:p14="http://schemas.microsoft.com/office/powerpoint/2010/main" val="40795698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dirty="0"/>
              <a:t>Institutional Considerations</a:t>
            </a:r>
            <a:r>
              <a:rPr lang="en-US" sz="1200" dirty="0"/>
              <a:t>:</a:t>
            </a:r>
          </a:p>
          <a:p>
            <a:pPr marL="342900" indent="-342900">
              <a:buFont typeface="Arial" panose="020B0604020202020204" pitchFamily="34" charset="0"/>
              <a:buChar char="•"/>
            </a:pPr>
            <a:r>
              <a:rPr lang="en-US" sz="1200" dirty="0"/>
              <a:t>After completing an investigation, consider capturing the institution’s disciplinary response (concisely), in the Disciplinary Status column.</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For the following example Investigation Statuses (listed below), institutions can consider noting in the Disciplinary Status column: “</a:t>
            </a:r>
            <a:r>
              <a:rPr lang="en-US" dirty="0"/>
              <a:t>Disciplinary process not applicable” </a:t>
            </a:r>
            <a:endParaRPr lang="en-US" sz="1200" dirty="0"/>
          </a:p>
          <a:p>
            <a:pPr marL="628650" lvl="1" indent="-171450">
              <a:buFont typeface="Courier New" panose="02070309020205020404" pitchFamily="49" charset="0"/>
              <a:buChar char="o"/>
            </a:pPr>
            <a:r>
              <a:rPr lang="en-US" dirty="0"/>
              <a:t>Case dismissal (administrative closure); insufficient information</a:t>
            </a:r>
          </a:p>
          <a:p>
            <a:pPr marL="628650" lvl="1" indent="-171450">
              <a:buFont typeface="Courier New" panose="02070309020205020404" pitchFamily="49" charset="0"/>
              <a:buChar char="o"/>
            </a:pPr>
            <a:r>
              <a:rPr lang="en-US" dirty="0"/>
              <a:t>Formal investigation ongoing</a:t>
            </a:r>
          </a:p>
          <a:p>
            <a:pPr marL="342900" indent="-342900">
              <a:buFont typeface="Arial" panose="020B0604020202020204" pitchFamily="34" charset="0"/>
              <a:buChar char="•"/>
            </a:pPr>
            <a:r>
              <a:rPr lang="en-US" sz="1200" dirty="0"/>
              <a:t>Institutions can determine the specific type of information to include in the Disciplinary Status column.  </a:t>
            </a:r>
          </a:p>
          <a:p>
            <a:endParaRPr lang="en-US" dirty="0"/>
          </a:p>
        </p:txBody>
      </p:sp>
      <p:sp>
        <p:nvSpPr>
          <p:cNvPr id="4" name="Slide Number Placeholder 3"/>
          <p:cNvSpPr>
            <a:spLocks noGrp="1"/>
          </p:cNvSpPr>
          <p:nvPr>
            <p:ph type="sldNum" sz="quarter" idx="5"/>
          </p:nvPr>
        </p:nvSpPr>
        <p:spPr/>
        <p:txBody>
          <a:bodyPr/>
          <a:lstStyle/>
          <a:p>
            <a:fld id="{32CE2614-528A-440D-9433-7536316D23A6}" type="slidenum">
              <a:rPr lang="en-US" smtClean="0"/>
              <a:t>25</a:t>
            </a:fld>
            <a:endParaRPr lang="en-US" dirty="0"/>
          </a:p>
        </p:txBody>
      </p:sp>
    </p:spTree>
    <p:extLst>
      <p:ext uri="{BB962C8B-B14F-4D97-AF65-F5344CB8AC3E}">
        <p14:creationId xmlns:p14="http://schemas.microsoft.com/office/powerpoint/2010/main" val="2382487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2021 note: Templates have been revised. Please use the templates posted on the THECB website.</a:t>
            </a:r>
          </a:p>
        </p:txBody>
      </p:sp>
      <p:sp>
        <p:nvSpPr>
          <p:cNvPr id="4" name="Slide Number Placeholder 3"/>
          <p:cNvSpPr>
            <a:spLocks noGrp="1"/>
          </p:cNvSpPr>
          <p:nvPr>
            <p:ph type="sldNum" sz="quarter" idx="5"/>
          </p:nvPr>
        </p:nvSpPr>
        <p:spPr/>
        <p:txBody>
          <a:bodyPr/>
          <a:lstStyle/>
          <a:p>
            <a:fld id="{32CE2614-528A-440D-9433-7536316D23A6}" type="slidenum">
              <a:rPr lang="en-US" smtClean="0"/>
              <a:t>2</a:t>
            </a:fld>
            <a:endParaRPr lang="en-US" dirty="0"/>
          </a:p>
        </p:txBody>
      </p:sp>
    </p:spTree>
    <p:extLst>
      <p:ext uri="{BB962C8B-B14F-4D97-AF65-F5344CB8AC3E}">
        <p14:creationId xmlns:p14="http://schemas.microsoft.com/office/powerpoint/2010/main" val="19125798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CE2614-528A-440D-9433-7536316D23A6}" type="slidenum">
              <a:rPr lang="en-US" smtClean="0"/>
              <a:t>26</a:t>
            </a:fld>
            <a:endParaRPr lang="en-US" dirty="0"/>
          </a:p>
        </p:txBody>
      </p:sp>
    </p:spTree>
    <p:extLst>
      <p:ext uri="{BB962C8B-B14F-4D97-AF65-F5344CB8AC3E}">
        <p14:creationId xmlns:p14="http://schemas.microsoft.com/office/powerpoint/2010/main" val="24958048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Title Slide: Chief Executive Officer (CEO) Report</a:t>
            </a:r>
          </a:p>
          <a:p>
            <a:endParaRPr lang="en-US" dirty="0"/>
          </a:p>
        </p:txBody>
      </p:sp>
      <p:sp>
        <p:nvSpPr>
          <p:cNvPr id="4" name="Slide Number Placeholder 3"/>
          <p:cNvSpPr>
            <a:spLocks noGrp="1"/>
          </p:cNvSpPr>
          <p:nvPr>
            <p:ph type="sldNum" sz="quarter" idx="5"/>
          </p:nvPr>
        </p:nvSpPr>
        <p:spPr/>
        <p:txBody>
          <a:bodyPr/>
          <a:lstStyle/>
          <a:p>
            <a:fld id="{32CE2614-528A-440D-9433-7536316D23A6}" type="slidenum">
              <a:rPr lang="en-US" smtClean="0"/>
              <a:t>28</a:t>
            </a:fld>
            <a:endParaRPr lang="en-US" dirty="0"/>
          </a:p>
        </p:txBody>
      </p:sp>
    </p:spTree>
    <p:extLst>
      <p:ext uri="{BB962C8B-B14F-4D97-AF65-F5344CB8AC3E}">
        <p14:creationId xmlns:p14="http://schemas.microsoft.com/office/powerpoint/2010/main" val="29082036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2021 note: Recommended CEO Report template has been revised. Institutions should refer to the revised template on the THECB website.</a:t>
            </a:r>
          </a:p>
        </p:txBody>
      </p:sp>
      <p:sp>
        <p:nvSpPr>
          <p:cNvPr id="4" name="Slide Number Placeholder 3"/>
          <p:cNvSpPr>
            <a:spLocks noGrp="1"/>
          </p:cNvSpPr>
          <p:nvPr>
            <p:ph type="sldNum" sz="quarter" idx="5"/>
          </p:nvPr>
        </p:nvSpPr>
        <p:spPr/>
        <p:txBody>
          <a:bodyPr/>
          <a:lstStyle/>
          <a:p>
            <a:fld id="{32CE2614-528A-440D-9433-7536316D23A6}" type="slidenum">
              <a:rPr lang="en-US" smtClean="0"/>
              <a:t>30</a:t>
            </a:fld>
            <a:endParaRPr lang="en-US" dirty="0"/>
          </a:p>
        </p:txBody>
      </p:sp>
    </p:spTree>
    <p:extLst>
      <p:ext uri="{BB962C8B-B14F-4D97-AF65-F5344CB8AC3E}">
        <p14:creationId xmlns:p14="http://schemas.microsoft.com/office/powerpoint/2010/main" val="8549823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Intro slide for the CEO Report Template.</a:t>
            </a:r>
          </a:p>
          <a:p>
            <a:pPr marL="171450" indent="-171450">
              <a:buFont typeface="Arial" panose="020B0604020202020204" pitchFamily="34" charset="0"/>
              <a:buChar char="•"/>
            </a:pPr>
            <a:r>
              <a:rPr lang="en-US" dirty="0"/>
              <a:t>Screenshot of the CEO Report Template; not for reading purposes, just a visual on this title slide.</a:t>
            </a:r>
          </a:p>
          <a:p>
            <a:pPr marL="171450" indent="-171450">
              <a:buFont typeface="Arial" panose="020B0604020202020204" pitchFamily="34" charset="0"/>
              <a:buChar char="•"/>
            </a:pPr>
            <a:r>
              <a:rPr lang="en-US" dirty="0"/>
              <a:t>Refer to the CEO Report Template while following along in this slideshow.</a:t>
            </a:r>
          </a:p>
          <a:p>
            <a:endParaRPr lang="en-US" dirty="0"/>
          </a:p>
        </p:txBody>
      </p:sp>
      <p:sp>
        <p:nvSpPr>
          <p:cNvPr id="4" name="Slide Number Placeholder 3"/>
          <p:cNvSpPr>
            <a:spLocks noGrp="1"/>
          </p:cNvSpPr>
          <p:nvPr>
            <p:ph type="sldNum" sz="quarter" idx="5"/>
          </p:nvPr>
        </p:nvSpPr>
        <p:spPr/>
        <p:txBody>
          <a:bodyPr/>
          <a:lstStyle/>
          <a:p>
            <a:fld id="{32CE2614-528A-440D-9433-7536316D23A6}" type="slidenum">
              <a:rPr lang="en-US" smtClean="0"/>
              <a:t>31</a:t>
            </a:fld>
            <a:endParaRPr lang="en-US" dirty="0"/>
          </a:p>
        </p:txBody>
      </p:sp>
    </p:spTree>
    <p:extLst>
      <p:ext uri="{BB962C8B-B14F-4D97-AF65-F5344CB8AC3E}">
        <p14:creationId xmlns:p14="http://schemas.microsoft.com/office/powerpoint/2010/main" val="522759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Tex. Edu. Code Section 51.253(c) for the CEO reporting requirements</a:t>
            </a:r>
          </a:p>
        </p:txBody>
      </p:sp>
      <p:sp>
        <p:nvSpPr>
          <p:cNvPr id="4" name="Slide Number Placeholder 3"/>
          <p:cNvSpPr>
            <a:spLocks noGrp="1"/>
          </p:cNvSpPr>
          <p:nvPr>
            <p:ph type="sldNum" sz="quarter" idx="5"/>
          </p:nvPr>
        </p:nvSpPr>
        <p:spPr/>
        <p:txBody>
          <a:bodyPr/>
          <a:lstStyle/>
          <a:p>
            <a:fld id="{32CE2614-528A-440D-9433-7536316D23A6}" type="slidenum">
              <a:rPr lang="en-US" smtClean="0"/>
              <a:t>32</a:t>
            </a:fld>
            <a:endParaRPr lang="en-US" dirty="0"/>
          </a:p>
        </p:txBody>
      </p:sp>
    </p:spTree>
    <p:extLst>
      <p:ext uri="{BB962C8B-B14F-4D97-AF65-F5344CB8AC3E}">
        <p14:creationId xmlns:p14="http://schemas.microsoft.com/office/powerpoint/2010/main" val="313031002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200" i="0" kern="1200" dirty="0">
                <a:solidFill>
                  <a:schemeClr val="tx1"/>
                </a:solidFill>
                <a:effectLst/>
                <a:latin typeface="+mn-lt"/>
                <a:ea typeface="+mn-ea"/>
                <a:cs typeface="+mn-cs"/>
              </a:rPr>
              <a:t>From the CEO Report Template, CEO reporting requirements </a:t>
            </a:r>
            <a:r>
              <a:rPr lang="en-US" sz="1200" b="1" i="0" kern="1200" dirty="0">
                <a:solidFill>
                  <a:schemeClr val="tx1"/>
                </a:solidFill>
                <a:effectLst/>
                <a:latin typeface="+mn-lt"/>
                <a:ea typeface="+mn-ea"/>
                <a:cs typeface="+mn-cs"/>
              </a:rPr>
              <a:t>example</a:t>
            </a:r>
            <a:r>
              <a:rPr lang="en-US" sz="1200" i="0" kern="1200" dirty="0">
                <a:solidFill>
                  <a:schemeClr val="tx1"/>
                </a:solidFill>
                <a:effectLst/>
                <a:latin typeface="+mn-lt"/>
                <a:ea typeface="+mn-ea"/>
                <a:cs typeface="+mn-cs"/>
              </a:rPr>
              <a:t> based on the employee required reporting on sexual harassment, sexual assault, dating violence, and stalking (Tex. Edu. Code § 51.252) (Text Format) </a:t>
            </a:r>
          </a:p>
          <a:p>
            <a:pPr marL="171450" indent="-171450">
              <a:buFont typeface="Arial" panose="020B0604020202020204" pitchFamily="34" charset="0"/>
              <a:buChar char="•"/>
            </a:pPr>
            <a:r>
              <a:rPr lang="en-US" sz="1200" i="1" u="sng" kern="1200" dirty="0">
                <a:solidFill>
                  <a:schemeClr val="tx1"/>
                </a:solidFill>
                <a:effectLst/>
                <a:latin typeface="+mn-lt"/>
                <a:ea typeface="+mn-ea"/>
                <a:cs typeface="+mn-cs"/>
              </a:rPr>
              <a:t>Number of reports received under Section 51.252</a:t>
            </a:r>
            <a:r>
              <a:rPr lang="en-US" sz="1200" i="1" u="none" kern="1200" dirty="0">
                <a:solidFill>
                  <a:schemeClr val="tx1"/>
                </a:solidFill>
                <a:effectLst/>
                <a:latin typeface="+mn-lt"/>
                <a:ea typeface="+mn-ea"/>
                <a:cs typeface="+mn-cs"/>
              </a:rPr>
              <a:t>: 11</a:t>
            </a:r>
          </a:p>
          <a:p>
            <a:pPr marL="628650" lvl="1" indent="-171450">
              <a:buFont typeface="Courier New" panose="02070309020205020404" pitchFamily="49" charset="0"/>
              <a:buChar char="o"/>
            </a:pPr>
            <a:r>
              <a:rPr lang="en-US" sz="1200" i="1" u="none" kern="1200" dirty="0">
                <a:solidFill>
                  <a:schemeClr val="tx1"/>
                </a:solidFill>
                <a:effectLst/>
                <a:latin typeface="+mn-lt"/>
                <a:ea typeface="+mn-ea"/>
                <a:cs typeface="+mn-cs"/>
              </a:rPr>
              <a:t>Number of confidential reports under Section 51.252: 2</a:t>
            </a:r>
          </a:p>
          <a:p>
            <a:pPr marL="171450" indent="-171450">
              <a:buFont typeface="Arial" panose="020B0604020202020204" pitchFamily="34" charset="0"/>
              <a:buChar char="•"/>
            </a:pPr>
            <a:r>
              <a:rPr lang="en-US" sz="1200" i="1" u="sng" kern="1200" dirty="0">
                <a:solidFill>
                  <a:schemeClr val="tx1"/>
                </a:solidFill>
                <a:effectLst/>
                <a:latin typeface="+mn-lt"/>
                <a:ea typeface="+mn-ea"/>
                <a:cs typeface="+mn-cs"/>
              </a:rPr>
              <a:t>Number of investigations conducted under Section 51.252</a:t>
            </a:r>
            <a:r>
              <a:rPr lang="en-US" sz="1200" i="1" kern="1200" dirty="0">
                <a:solidFill>
                  <a:schemeClr val="tx1"/>
                </a:solidFill>
                <a:effectLst/>
                <a:latin typeface="+mn-lt"/>
                <a:ea typeface="+mn-ea"/>
                <a:cs typeface="+mn-cs"/>
              </a:rPr>
              <a:t>: 7</a:t>
            </a:r>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i="1" u="sng" kern="1200" dirty="0">
                <a:solidFill>
                  <a:schemeClr val="tx1"/>
                </a:solidFill>
                <a:effectLst/>
                <a:latin typeface="+mn-lt"/>
                <a:ea typeface="+mn-ea"/>
                <a:cs typeface="+mn-cs"/>
              </a:rPr>
              <a:t>Disposition of any disciplinary processes for reports under Section 51.252: </a:t>
            </a:r>
          </a:p>
          <a:p>
            <a:pPr marL="685800" lvl="1" indent="-228600">
              <a:buFont typeface="+mj-lt"/>
              <a:buAutoNum type="alphaLcPeriod"/>
            </a:pPr>
            <a:r>
              <a:rPr lang="en-US" sz="1200" i="1" u="none" kern="1200" dirty="0">
                <a:solidFill>
                  <a:schemeClr val="tx1"/>
                </a:solidFill>
                <a:effectLst/>
                <a:latin typeface="+mn-lt"/>
                <a:ea typeface="+mn-ea"/>
                <a:cs typeface="+mn-cs"/>
              </a:rPr>
              <a:t>Concluded, No Finding of Policy Violation: 1</a:t>
            </a:r>
          </a:p>
          <a:p>
            <a:pPr marL="685800" lvl="1" indent="-228600">
              <a:buFont typeface="+mj-lt"/>
              <a:buAutoNum type="alphaLcPeriod"/>
            </a:pPr>
            <a:r>
              <a:rPr lang="en-US" sz="1200" i="1" u="none" kern="1200" dirty="0">
                <a:solidFill>
                  <a:schemeClr val="tx1"/>
                </a:solidFill>
                <a:effectLst/>
                <a:latin typeface="+mn-lt"/>
                <a:ea typeface="+mn-ea"/>
                <a:cs typeface="+mn-cs"/>
              </a:rPr>
              <a:t>Concluded, with Employee Disciplinary Sanction: 1</a:t>
            </a:r>
          </a:p>
          <a:p>
            <a:pPr marL="685800"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sz="1200" i="1" u="none" kern="1200" dirty="0">
                <a:solidFill>
                  <a:schemeClr val="tx1"/>
                </a:solidFill>
                <a:effectLst/>
                <a:latin typeface="+mn-lt"/>
                <a:ea typeface="+mn-ea"/>
                <a:cs typeface="+mn-cs"/>
              </a:rPr>
              <a:t>Concluded, with Student Disciplinary Sanction: 1</a:t>
            </a:r>
          </a:p>
          <a:p>
            <a:pPr marL="685800" marR="0" lvl="1" indent="-228600" algn="l" defTabSz="914400" rtl="0" eaLnBrk="1" fontAlgn="auto" latinLnBrk="0" hangingPunct="1">
              <a:lnSpc>
                <a:spcPct val="100000"/>
              </a:lnSpc>
              <a:spcBef>
                <a:spcPts val="0"/>
              </a:spcBef>
              <a:spcAft>
                <a:spcPts val="0"/>
              </a:spcAft>
              <a:buClrTx/>
              <a:buSzTx/>
              <a:buFont typeface="+mj-lt"/>
              <a:buAutoNum type="alphaLcPeriod"/>
              <a:tabLst/>
              <a:defRPr/>
            </a:pPr>
            <a:r>
              <a:rPr lang="en-US" sz="1200" i="1" u="none" kern="1200" dirty="0">
                <a:solidFill>
                  <a:schemeClr val="tx1"/>
                </a:solidFill>
                <a:effectLst/>
                <a:latin typeface="+mn-lt"/>
                <a:ea typeface="+mn-ea"/>
                <a:cs typeface="+mn-cs"/>
              </a:rPr>
              <a:t>SUBTOTAL: 3</a:t>
            </a:r>
            <a:endParaRPr lang="en-US" sz="1200" i="1" u="sng"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i="1" u="sng" kern="1200" dirty="0">
                <a:solidFill>
                  <a:schemeClr val="tx1"/>
                </a:solidFill>
                <a:effectLst/>
                <a:latin typeface="+mn-lt"/>
                <a:ea typeface="+mn-ea"/>
                <a:cs typeface="+mn-cs"/>
              </a:rPr>
              <a:t>Number of reports under Section 51.252 for which the institution determined not to initiate a disciplinary process</a:t>
            </a:r>
            <a:r>
              <a:rPr lang="en-US" sz="1200" i="1" kern="1200" dirty="0">
                <a:solidFill>
                  <a:schemeClr val="tx1"/>
                </a:solidFill>
                <a:effectLst/>
                <a:latin typeface="+mn-lt"/>
                <a:ea typeface="+mn-ea"/>
                <a:cs typeface="+mn-cs"/>
              </a:rPr>
              <a:t>: 7</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32CE2614-528A-440D-9433-7536316D23A6}" type="slidenum">
              <a:rPr lang="en-US" smtClean="0"/>
              <a:t>33</a:t>
            </a:fld>
            <a:endParaRPr lang="en-US" dirty="0"/>
          </a:p>
        </p:txBody>
      </p:sp>
    </p:spTree>
    <p:extLst>
      <p:ext uri="{BB962C8B-B14F-4D97-AF65-F5344CB8AC3E}">
        <p14:creationId xmlns:p14="http://schemas.microsoft.com/office/powerpoint/2010/main" val="42626029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CE2614-528A-440D-9433-7536316D23A6}" type="slidenum">
              <a:rPr lang="en-US" smtClean="0"/>
              <a:t>34</a:t>
            </a:fld>
            <a:endParaRPr lang="en-US" dirty="0"/>
          </a:p>
        </p:txBody>
      </p:sp>
    </p:spTree>
    <p:extLst>
      <p:ext uri="{BB962C8B-B14F-4D97-AF65-F5344CB8AC3E}">
        <p14:creationId xmlns:p14="http://schemas.microsoft.com/office/powerpoint/2010/main" val="23765637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“Disposition” as defined in the Texas Higher Education Coordinating Board’s rules for Tex. Edu. Code, §51.259 (See Chapter 3, Subchapter A, Section 3.6(e)); </a:t>
            </a:r>
          </a:p>
        </p:txBody>
      </p:sp>
      <p:sp>
        <p:nvSpPr>
          <p:cNvPr id="4" name="Slide Number Placeholder 3"/>
          <p:cNvSpPr>
            <a:spLocks noGrp="1"/>
          </p:cNvSpPr>
          <p:nvPr>
            <p:ph type="sldNum" sz="quarter" idx="5"/>
          </p:nvPr>
        </p:nvSpPr>
        <p:spPr/>
        <p:txBody>
          <a:bodyPr/>
          <a:lstStyle/>
          <a:p>
            <a:fld id="{32CE2614-528A-440D-9433-7536316D23A6}" type="slidenum">
              <a:rPr lang="en-US" smtClean="0"/>
              <a:t>35</a:t>
            </a:fld>
            <a:endParaRPr lang="en-US" dirty="0"/>
          </a:p>
        </p:txBody>
      </p:sp>
    </p:spTree>
    <p:extLst>
      <p:ext uri="{BB962C8B-B14F-4D97-AF65-F5344CB8AC3E}">
        <p14:creationId xmlns:p14="http://schemas.microsoft.com/office/powerpoint/2010/main" val="32287998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2CE2614-528A-440D-9433-7536316D23A6}" type="slidenum">
              <a:rPr lang="en-US" smtClean="0"/>
              <a:t>36</a:t>
            </a:fld>
            <a:endParaRPr lang="en-US" dirty="0"/>
          </a:p>
        </p:txBody>
      </p:sp>
    </p:spTree>
    <p:extLst>
      <p:ext uri="{BB962C8B-B14F-4D97-AF65-F5344CB8AC3E}">
        <p14:creationId xmlns:p14="http://schemas.microsoft.com/office/powerpoint/2010/main" val="28780297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200" i="0" kern="1200" dirty="0">
                <a:solidFill>
                  <a:schemeClr val="tx1"/>
                </a:solidFill>
                <a:effectLst/>
                <a:latin typeface="+mn-lt"/>
                <a:ea typeface="+mn-ea"/>
                <a:cs typeface="+mn-cs"/>
              </a:rPr>
              <a:t>From the CEO Report Template, CEO reporting requirements </a:t>
            </a:r>
            <a:r>
              <a:rPr lang="en-US" sz="1200" b="1" i="0" kern="1200" dirty="0">
                <a:solidFill>
                  <a:schemeClr val="tx1"/>
                </a:solidFill>
                <a:effectLst/>
                <a:latin typeface="+mn-lt"/>
                <a:ea typeface="+mn-ea"/>
                <a:cs typeface="+mn-cs"/>
              </a:rPr>
              <a:t>example</a:t>
            </a:r>
            <a:r>
              <a:rPr lang="en-US" sz="1200" i="0" kern="1200" dirty="0">
                <a:solidFill>
                  <a:schemeClr val="tx1"/>
                </a:solidFill>
                <a:effectLst/>
                <a:latin typeface="+mn-lt"/>
                <a:ea typeface="+mn-ea"/>
                <a:cs typeface="+mn-cs"/>
              </a:rPr>
              <a:t> based on allegations of employee’s failure to report or who submits a false report to the institution (Tex. Edu. Code § 51.255) (Text Format) </a:t>
            </a:r>
          </a:p>
          <a:p>
            <a:pPr marL="171450" indent="-171450">
              <a:buFont typeface="Arial" panose="020B0604020202020204" pitchFamily="34" charset="0"/>
              <a:buChar char="•"/>
            </a:pPr>
            <a:r>
              <a:rPr lang="en-US" sz="1200" i="1" u="sng" kern="1200" dirty="0">
                <a:solidFill>
                  <a:schemeClr val="tx1"/>
                </a:solidFill>
                <a:effectLst/>
                <a:latin typeface="+mn-lt"/>
                <a:ea typeface="+mn-ea"/>
                <a:cs typeface="+mn-cs"/>
              </a:rPr>
              <a:t>Number of reports received that include allegations of an employee’s failure to report or who submits a false report to the institution under Section 51.255(a)</a:t>
            </a:r>
            <a:r>
              <a:rPr lang="en-US" sz="1200" i="1" u="none" kern="1200" dirty="0">
                <a:solidFill>
                  <a:schemeClr val="tx1"/>
                </a:solidFill>
                <a:effectLst/>
                <a:latin typeface="+mn-lt"/>
                <a:ea typeface="+mn-ea"/>
                <a:cs typeface="+mn-cs"/>
              </a:rPr>
              <a:t>: 1</a:t>
            </a:r>
          </a:p>
          <a:p>
            <a:pPr marL="171450" indent="-171450">
              <a:buFont typeface="Arial" panose="020B0604020202020204" pitchFamily="34" charset="0"/>
              <a:buChar char="•"/>
            </a:pPr>
            <a:r>
              <a:rPr lang="en-US" sz="1200" i="1" u="sng" kern="1200" dirty="0">
                <a:solidFill>
                  <a:schemeClr val="tx1"/>
                </a:solidFill>
                <a:effectLst/>
                <a:latin typeface="+mn-lt"/>
                <a:ea typeface="+mn-ea"/>
                <a:cs typeface="+mn-cs"/>
              </a:rPr>
              <a:t>Any disciplinary action taken, regarding failure to report or false reports to the institution under Section 51.255(c): </a:t>
            </a:r>
          </a:p>
          <a:p>
            <a:pPr marL="685800" lvl="1" indent="-228600">
              <a:buFont typeface="+mj-lt"/>
              <a:buAutoNum type="alphaLcPeriod"/>
            </a:pPr>
            <a:r>
              <a:rPr lang="en-US" sz="1200" i="1" u="none" kern="1200" dirty="0">
                <a:solidFill>
                  <a:schemeClr val="tx1"/>
                </a:solidFill>
                <a:effectLst/>
                <a:latin typeface="+mn-lt"/>
                <a:ea typeface="+mn-ea"/>
                <a:cs typeface="+mn-cs"/>
              </a:rPr>
              <a:t>Employee Termination: N/A</a:t>
            </a:r>
          </a:p>
          <a:p>
            <a:pPr marL="685800" lvl="1" indent="-228600">
              <a:buFont typeface="+mj-lt"/>
              <a:buAutoNum type="alphaLcPeriod"/>
            </a:pPr>
            <a:r>
              <a:rPr lang="en-US" sz="1200" i="1" u="none" kern="1200" dirty="0">
                <a:solidFill>
                  <a:schemeClr val="tx1"/>
                </a:solidFill>
                <a:effectLst/>
                <a:latin typeface="+mn-lt"/>
                <a:ea typeface="+mn-ea"/>
                <a:cs typeface="+mn-cs"/>
              </a:rPr>
              <a:t>Institutional intent to termination, in lieu of employee resignation: N/A</a:t>
            </a:r>
          </a:p>
          <a:p>
            <a:endParaRPr lang="en-US" dirty="0"/>
          </a:p>
        </p:txBody>
      </p:sp>
      <p:sp>
        <p:nvSpPr>
          <p:cNvPr id="4" name="Slide Number Placeholder 3"/>
          <p:cNvSpPr>
            <a:spLocks noGrp="1"/>
          </p:cNvSpPr>
          <p:nvPr>
            <p:ph type="sldNum" sz="quarter" idx="5"/>
          </p:nvPr>
        </p:nvSpPr>
        <p:spPr/>
        <p:txBody>
          <a:bodyPr/>
          <a:lstStyle/>
          <a:p>
            <a:fld id="{32CE2614-528A-440D-9433-7536316D23A6}" type="slidenum">
              <a:rPr lang="en-US" smtClean="0"/>
              <a:t>38</a:t>
            </a:fld>
            <a:endParaRPr lang="en-US" dirty="0"/>
          </a:p>
        </p:txBody>
      </p:sp>
    </p:spTree>
    <p:extLst>
      <p:ext uri="{BB962C8B-B14F-4D97-AF65-F5344CB8AC3E}">
        <p14:creationId xmlns:p14="http://schemas.microsoft.com/office/powerpoint/2010/main" val="4107671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 Slide: Title IX Coordinator Report</a:t>
            </a:r>
          </a:p>
        </p:txBody>
      </p:sp>
      <p:sp>
        <p:nvSpPr>
          <p:cNvPr id="4" name="Slide Number Placeholder 3"/>
          <p:cNvSpPr>
            <a:spLocks noGrp="1"/>
          </p:cNvSpPr>
          <p:nvPr>
            <p:ph type="sldNum" sz="quarter" idx="5"/>
          </p:nvPr>
        </p:nvSpPr>
        <p:spPr/>
        <p:txBody>
          <a:bodyPr/>
          <a:lstStyle/>
          <a:p>
            <a:fld id="{32CE2614-528A-440D-9433-7536316D23A6}" type="slidenum">
              <a:rPr lang="en-US" smtClean="0"/>
              <a:t>3</a:t>
            </a:fld>
            <a:endParaRPr lang="en-US" dirty="0"/>
          </a:p>
        </p:txBody>
      </p:sp>
    </p:spTree>
    <p:extLst>
      <p:ext uri="{BB962C8B-B14F-4D97-AF65-F5344CB8AC3E}">
        <p14:creationId xmlns:p14="http://schemas.microsoft.com/office/powerpoint/2010/main" val="15153859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See Tex. Edu. Code Section 51.253(d) for the CEO reporting exception</a:t>
            </a:r>
          </a:p>
          <a:p>
            <a:endParaRPr lang="en-US" dirty="0"/>
          </a:p>
        </p:txBody>
      </p:sp>
      <p:sp>
        <p:nvSpPr>
          <p:cNvPr id="4" name="Slide Number Placeholder 3"/>
          <p:cNvSpPr>
            <a:spLocks noGrp="1"/>
          </p:cNvSpPr>
          <p:nvPr>
            <p:ph type="sldNum" sz="quarter" idx="5"/>
          </p:nvPr>
        </p:nvSpPr>
        <p:spPr/>
        <p:txBody>
          <a:bodyPr/>
          <a:lstStyle/>
          <a:p>
            <a:fld id="{32CE2614-528A-440D-9433-7536316D23A6}" type="slidenum">
              <a:rPr lang="en-US" smtClean="0"/>
              <a:t>40</a:t>
            </a:fld>
            <a:endParaRPr lang="en-US" dirty="0"/>
          </a:p>
        </p:txBody>
      </p:sp>
    </p:spTree>
    <p:extLst>
      <p:ext uri="{BB962C8B-B14F-4D97-AF65-F5344CB8AC3E}">
        <p14:creationId xmlns:p14="http://schemas.microsoft.com/office/powerpoint/2010/main" val="42475982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2CE2614-528A-440D-9433-7536316D23A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09993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4</a:t>
            </a:fld>
            <a:endParaRPr lang="en-US" dirty="0"/>
          </a:p>
        </p:txBody>
      </p:sp>
    </p:spTree>
    <p:extLst>
      <p:ext uri="{BB962C8B-B14F-4D97-AF65-F5344CB8AC3E}">
        <p14:creationId xmlns:p14="http://schemas.microsoft.com/office/powerpoint/2010/main" val="4154608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2021 note: Template has been revised and posted on the THECB website.</a:t>
            </a:r>
          </a:p>
        </p:txBody>
      </p:sp>
      <p:sp>
        <p:nvSpPr>
          <p:cNvPr id="4" name="Slide Number Placeholder 3"/>
          <p:cNvSpPr>
            <a:spLocks noGrp="1"/>
          </p:cNvSpPr>
          <p:nvPr>
            <p:ph type="sldNum" sz="quarter" idx="10"/>
          </p:nvPr>
        </p:nvSpPr>
        <p:spPr/>
        <p:txBody>
          <a:bodyPr/>
          <a:lstStyle/>
          <a:p>
            <a:fld id="{32CE2614-528A-440D-9433-7536316D23A6}" type="slidenum">
              <a:rPr lang="en-US" smtClean="0"/>
              <a:t>5</a:t>
            </a:fld>
            <a:endParaRPr lang="en-US" dirty="0"/>
          </a:p>
        </p:txBody>
      </p:sp>
    </p:spTree>
    <p:extLst>
      <p:ext uri="{BB962C8B-B14F-4D97-AF65-F5344CB8AC3E}">
        <p14:creationId xmlns:p14="http://schemas.microsoft.com/office/powerpoint/2010/main" val="2914665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Intro slide for the TIXC Report Template.</a:t>
            </a:r>
          </a:p>
          <a:p>
            <a:pPr marL="171450" indent="-171450">
              <a:buFont typeface="Arial" panose="020B0604020202020204" pitchFamily="34" charset="0"/>
              <a:buChar char="•"/>
            </a:pPr>
            <a:r>
              <a:rPr lang="en-US" dirty="0"/>
              <a:t>Screenshot of the TIXC Report Template; not for reading purposes, just a visual on this title slide.</a:t>
            </a:r>
          </a:p>
          <a:p>
            <a:pPr marL="171450" indent="-171450">
              <a:buFont typeface="Arial" panose="020B0604020202020204" pitchFamily="34" charset="0"/>
              <a:buChar char="•"/>
            </a:pPr>
            <a:r>
              <a:rPr lang="en-US" dirty="0"/>
              <a:t>Refer to the TIXC Report Template while following along in this slideshow.</a:t>
            </a:r>
          </a:p>
        </p:txBody>
      </p:sp>
      <p:sp>
        <p:nvSpPr>
          <p:cNvPr id="4" name="Slide Number Placeholder 3"/>
          <p:cNvSpPr>
            <a:spLocks noGrp="1"/>
          </p:cNvSpPr>
          <p:nvPr>
            <p:ph type="sldNum" sz="quarter" idx="10"/>
          </p:nvPr>
        </p:nvSpPr>
        <p:spPr/>
        <p:txBody>
          <a:bodyPr/>
          <a:lstStyle/>
          <a:p>
            <a:fld id="{32CE2614-528A-440D-9433-7536316D23A6}" type="slidenum">
              <a:rPr lang="en-US" smtClean="0"/>
              <a:t>6</a:t>
            </a:fld>
            <a:endParaRPr lang="en-US" dirty="0"/>
          </a:p>
        </p:txBody>
      </p:sp>
    </p:spTree>
    <p:extLst>
      <p:ext uri="{BB962C8B-B14F-4D97-AF65-F5344CB8AC3E}">
        <p14:creationId xmlns:p14="http://schemas.microsoft.com/office/powerpoint/2010/main" val="300389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 Slide: Appendix A – TIXC Report</a:t>
            </a:r>
          </a:p>
        </p:txBody>
      </p:sp>
      <p:sp>
        <p:nvSpPr>
          <p:cNvPr id="4" name="Slide Number Placeholder 3"/>
          <p:cNvSpPr>
            <a:spLocks noGrp="1"/>
          </p:cNvSpPr>
          <p:nvPr>
            <p:ph type="sldNum" sz="quarter" idx="10"/>
          </p:nvPr>
        </p:nvSpPr>
        <p:spPr/>
        <p:txBody>
          <a:bodyPr/>
          <a:lstStyle/>
          <a:p>
            <a:fld id="{32CE2614-528A-440D-9433-7536316D23A6}" type="slidenum">
              <a:rPr lang="en-US" smtClean="0"/>
              <a:t>7</a:t>
            </a:fld>
            <a:endParaRPr lang="en-US" dirty="0"/>
          </a:p>
        </p:txBody>
      </p:sp>
    </p:spTree>
    <p:extLst>
      <p:ext uri="{BB962C8B-B14F-4D97-AF65-F5344CB8AC3E}">
        <p14:creationId xmlns:p14="http://schemas.microsoft.com/office/powerpoint/2010/main" val="39171561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See Tex. Edu. Code § 51.252</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Depending on an institution’s policy definitions, “sexual harassment” as defined in Tex. Edu. Code § 51.251, may also include but is not limited to an institution’s definitions of sexual misconduct, sexual exploitation, sexual harassment, gender-based harassment, or other types of inappropriate conduct of a sexual or sex-based nature.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For the purposes of compiling with the administrative reporting requirements, the term “sexual harassment” will be used in the report template as an umbrella term for all types of alleged conduct that meet the state’s definition of “sexual harassment.”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See Tex. Edu. Code Section 51.253(a) for the TIXC reporting requirements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baseline="0" dirty="0"/>
          </a:p>
          <a:p>
            <a:endParaRPr lang="en-US" dirty="0"/>
          </a:p>
        </p:txBody>
      </p:sp>
      <p:sp>
        <p:nvSpPr>
          <p:cNvPr id="4" name="Slide Number Placeholder 3"/>
          <p:cNvSpPr>
            <a:spLocks noGrp="1"/>
          </p:cNvSpPr>
          <p:nvPr>
            <p:ph type="sldNum" sz="quarter" idx="10"/>
          </p:nvPr>
        </p:nvSpPr>
        <p:spPr/>
        <p:txBody>
          <a:bodyPr/>
          <a:lstStyle/>
          <a:p>
            <a:fld id="{32CE2614-528A-440D-9433-7536316D23A6}" type="slidenum">
              <a:rPr lang="en-US" smtClean="0"/>
              <a:t>8</a:t>
            </a:fld>
            <a:endParaRPr lang="en-US" dirty="0"/>
          </a:p>
        </p:txBody>
      </p:sp>
    </p:spTree>
    <p:extLst>
      <p:ext uri="{BB962C8B-B14F-4D97-AF65-F5344CB8AC3E}">
        <p14:creationId xmlns:p14="http://schemas.microsoft.com/office/powerpoint/2010/main" val="28970664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sng" dirty="0"/>
              <a:t>Background:</a:t>
            </a:r>
            <a:r>
              <a:rPr lang="en-US" sz="1200" dirty="0"/>
              <a:t> </a:t>
            </a:r>
          </a:p>
          <a:p>
            <a:pPr marL="342900" indent="-342900">
              <a:buFont typeface="Arial" panose="020B0604020202020204" pitchFamily="34" charset="0"/>
              <a:buChar char="•"/>
            </a:pPr>
            <a:r>
              <a:rPr lang="en-US" sz="1200" dirty="0"/>
              <a:t>TIXC receives information directly from complainants (alleged victim), other students/peers, employees, or non-employees. </a:t>
            </a:r>
          </a:p>
          <a:p>
            <a:pPr marL="342900" indent="-342900">
              <a:buFont typeface="Arial" panose="020B0604020202020204" pitchFamily="34" charset="0"/>
              <a:buChar char="•"/>
            </a:pPr>
            <a:r>
              <a:rPr lang="en-US" sz="1200" dirty="0"/>
              <a:t>TIXC receives information that is unknown/not identifiable as a specific type of conduct (“sexual harassment,” “sexual assault,” “dating violence,” or “stalking”) that is reportable under the administrative reporting requirements. </a:t>
            </a:r>
          </a:p>
          <a:p>
            <a:pPr marL="800100" lvl="1" indent="-342900">
              <a:buFont typeface="Courier New" panose="02070309020205020404" pitchFamily="49" charset="0"/>
              <a:buChar char="o"/>
            </a:pPr>
            <a:r>
              <a:rPr lang="en-US" sz="1200" dirty="0"/>
              <a:t>Examples for non-reportable information is included on subsequent slides.  </a:t>
            </a:r>
          </a:p>
        </p:txBody>
      </p:sp>
      <p:sp>
        <p:nvSpPr>
          <p:cNvPr id="4" name="Slide Number Placeholder 3"/>
          <p:cNvSpPr>
            <a:spLocks noGrp="1"/>
          </p:cNvSpPr>
          <p:nvPr>
            <p:ph type="sldNum" sz="quarter" idx="10"/>
          </p:nvPr>
        </p:nvSpPr>
        <p:spPr/>
        <p:txBody>
          <a:bodyPr/>
          <a:lstStyle/>
          <a:p>
            <a:fld id="{32CE2614-528A-440D-9433-7536316D23A6}" type="slidenum">
              <a:rPr lang="en-US" smtClean="0"/>
              <a:t>9</a:t>
            </a:fld>
            <a:endParaRPr lang="en-US" dirty="0"/>
          </a:p>
        </p:txBody>
      </p:sp>
    </p:spTree>
    <p:extLst>
      <p:ext uri="{BB962C8B-B14F-4D97-AF65-F5344CB8AC3E}">
        <p14:creationId xmlns:p14="http://schemas.microsoft.com/office/powerpoint/2010/main" val="38128380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35579"/>
            <a:ext cx="5534025" cy="2387600"/>
          </a:xfrm>
          <a:noFill/>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914400" y="3674397"/>
            <a:ext cx="5534025"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a:xfrm>
            <a:off x="2693773" y="6414016"/>
            <a:ext cx="5459627" cy="365125"/>
          </a:xfrm>
        </p:spPr>
        <p:txBody>
          <a:bodyPr/>
          <a:lstStyle>
            <a:lvl1pPr>
              <a:defRPr>
                <a:solidFill>
                  <a:schemeClr val="bg1"/>
                </a:solidFill>
              </a:defRPr>
            </a:lvl1pPr>
          </a:lstStyle>
          <a:p>
            <a:endParaRPr lang="en-US" dirty="0"/>
          </a:p>
        </p:txBody>
      </p:sp>
      <p:pic>
        <p:nvPicPr>
          <p:cNvPr id="8" name="Picture 7" descr="Logo part of banner at top of page&#10;&#10;This graphic is the logo of the Texas Higher Education Coordinating Board and sits in the white cell of the table that is part of the banner at the top of the page. The logo contains the following three elements: the letters and numbers 60x30TX, a slim Texas flag underneath those, and the words Texas Higher Education Coordinating Board beneath the fla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527800" y="1881265"/>
            <a:ext cx="4806696" cy="2502408"/>
          </a:xfrm>
          <a:prstGeom prst="rect">
            <a:avLst/>
          </a:prstGeom>
        </p:spPr>
      </p:pic>
      <p:sp>
        <p:nvSpPr>
          <p:cNvPr id="9" name="Slide Number Placeholder 5"/>
          <p:cNvSpPr>
            <a:spLocks noGrp="1"/>
          </p:cNvSpPr>
          <p:nvPr>
            <p:ph type="sldNum" sz="quarter" idx="4"/>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3668079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87" name="Picture Placeholder 85">
            <a:extLst>
              <a:ext uri="{FF2B5EF4-FFF2-40B4-BE49-F238E27FC236}">
                <a16:creationId xmlns:a16="http://schemas.microsoft.com/office/drawing/2014/main" id="{27C8F013-58D5-4ABD-B2CB-0431FD14933E}"/>
              </a:ext>
            </a:extLst>
          </p:cNvPr>
          <p:cNvSpPr>
            <a:spLocks noGrp="1"/>
          </p:cNvSpPr>
          <p:nvPr userDrawn="1">
            <p:ph type="pic" sz="quarter" idx="29"/>
          </p:nvPr>
        </p:nvSpPr>
        <p:spPr>
          <a:xfrm>
            <a:off x="884309" y="918636"/>
            <a:ext cx="950400" cy="687600"/>
          </a:xfrm>
        </p:spPr>
        <p:txBody>
          <a:bodyPr anchor="ctr" anchorCtr="0">
            <a:normAutofit/>
          </a:bodyPr>
          <a:lstStyle>
            <a:lvl1pPr marL="0" indent="0" algn="ctr">
              <a:buNone/>
              <a:defRPr sz="1200"/>
            </a:lvl1pPr>
          </a:lstStyle>
          <a:p>
            <a:r>
              <a:rPr lang="en-US" dirty="0"/>
              <a:t>Click icon to add picture</a:t>
            </a:r>
            <a:endParaRPr lang="ru-RU" dirty="0"/>
          </a:p>
        </p:txBody>
      </p:sp>
      <p:sp>
        <p:nvSpPr>
          <p:cNvPr id="2" name="Title 1">
            <a:extLst>
              <a:ext uri="{FF2B5EF4-FFF2-40B4-BE49-F238E27FC236}">
                <a16:creationId xmlns:a16="http://schemas.microsoft.com/office/drawing/2014/main" id="{B75257CB-11D8-4D35-A676-05EDEFAA2116}"/>
              </a:ext>
            </a:extLst>
          </p:cNvPr>
          <p:cNvSpPr>
            <a:spLocks noGrp="1"/>
          </p:cNvSpPr>
          <p:nvPr>
            <p:ph type="ctrTitle"/>
          </p:nvPr>
        </p:nvSpPr>
        <p:spPr>
          <a:xfrm>
            <a:off x="2731590" y="595088"/>
            <a:ext cx="8617176" cy="793932"/>
          </a:xfrm>
          <a:solidFill>
            <a:srgbClr val="005F84"/>
          </a:solidFill>
        </p:spPr>
        <p:txBody>
          <a:bodyPr anchor="b">
            <a:normAutofit/>
          </a:bodyPr>
          <a:lstStyle>
            <a:lvl1pPr algn="r">
              <a:defRPr sz="4400" b="1">
                <a:solidFill>
                  <a:schemeClr val="bg1"/>
                </a:solidFill>
              </a:defRPr>
            </a:lvl1pPr>
          </a:lstStyle>
          <a:p>
            <a:r>
              <a:rPr lang="en-US" dirty="0"/>
              <a:t>Click to edit Master title style</a:t>
            </a:r>
            <a:endParaRPr lang="ru-RU" dirty="0"/>
          </a:p>
        </p:txBody>
      </p:sp>
      <p:sp>
        <p:nvSpPr>
          <p:cNvPr id="3" name="Subtitle 2">
            <a:extLst>
              <a:ext uri="{FF2B5EF4-FFF2-40B4-BE49-F238E27FC236}">
                <a16:creationId xmlns:a16="http://schemas.microsoft.com/office/drawing/2014/main" id="{FDA622EE-EB76-4F63-BF73-21A4E7D3C73B}"/>
              </a:ext>
            </a:extLst>
          </p:cNvPr>
          <p:cNvSpPr>
            <a:spLocks noGrp="1"/>
          </p:cNvSpPr>
          <p:nvPr>
            <p:ph type="subTitle" idx="1"/>
          </p:nvPr>
        </p:nvSpPr>
        <p:spPr>
          <a:xfrm>
            <a:off x="2731590" y="1404941"/>
            <a:ext cx="8617176" cy="481916"/>
          </a:xfrm>
        </p:spPr>
        <p:txBody>
          <a:bodyPr>
            <a:noAutofit/>
          </a:bodyPr>
          <a:lstStyle>
            <a:lvl1pPr marL="0" indent="0" algn="r">
              <a:buNone/>
              <a:defRPr sz="2800" i="1">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ru-RU" dirty="0"/>
          </a:p>
        </p:txBody>
      </p:sp>
      <p:sp>
        <p:nvSpPr>
          <p:cNvPr id="19" name="Rectangle 18">
            <a:extLst>
              <a:ext uri="{FF2B5EF4-FFF2-40B4-BE49-F238E27FC236}">
                <a16:creationId xmlns:a16="http://schemas.microsoft.com/office/drawing/2014/main" id="{50D56C11-4279-4A7A-8ED5-B3CC4B49EBCE}"/>
              </a:ext>
            </a:extLst>
          </p:cNvPr>
          <p:cNvSpPr/>
          <p:nvPr userDrawn="1"/>
        </p:nvSpPr>
        <p:spPr>
          <a:xfrm>
            <a:off x="874714" y="2404913"/>
            <a:ext cx="11317286" cy="630936"/>
          </a:xfrm>
          <a:prstGeom prst="rect">
            <a:avLst/>
          </a:prstGeom>
          <a:solidFill>
            <a:srgbClr val="DEE6E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68" name="Text Placeholder 67">
            <a:extLst>
              <a:ext uri="{FF2B5EF4-FFF2-40B4-BE49-F238E27FC236}">
                <a16:creationId xmlns:a16="http://schemas.microsoft.com/office/drawing/2014/main" id="{1448BB1C-FCE0-4368-9454-1C343179F825}"/>
              </a:ext>
            </a:extLst>
          </p:cNvPr>
          <p:cNvSpPr>
            <a:spLocks noGrp="1"/>
          </p:cNvSpPr>
          <p:nvPr userDrawn="1">
            <p:ph type="body" sz="quarter" idx="14" hasCustomPrompt="1"/>
          </p:nvPr>
        </p:nvSpPr>
        <p:spPr>
          <a:xfrm>
            <a:off x="999868" y="2489256"/>
            <a:ext cx="1697037" cy="450850"/>
          </a:xfrm>
        </p:spPr>
        <p:txBody>
          <a:bodyPr>
            <a:noAutofit/>
          </a:bodyPr>
          <a:lstStyle>
            <a:lvl1pPr marL="0" indent="0">
              <a:buNone/>
              <a:defRPr sz="2800" b="1">
                <a:solidFill>
                  <a:schemeClr val="accent1"/>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20XX</a:t>
            </a:r>
            <a:endParaRPr lang="ru-RU" dirty="0"/>
          </a:p>
        </p:txBody>
      </p:sp>
      <p:sp>
        <p:nvSpPr>
          <p:cNvPr id="75" name="Text Placeholder 67">
            <a:extLst>
              <a:ext uri="{FF2B5EF4-FFF2-40B4-BE49-F238E27FC236}">
                <a16:creationId xmlns:a16="http://schemas.microsoft.com/office/drawing/2014/main" id="{0F809E17-A64D-4926-86F9-F23BA9D43374}"/>
              </a:ext>
            </a:extLst>
          </p:cNvPr>
          <p:cNvSpPr>
            <a:spLocks noGrp="1"/>
          </p:cNvSpPr>
          <p:nvPr userDrawn="1">
            <p:ph type="body" sz="quarter" idx="19" hasCustomPrompt="1"/>
          </p:nvPr>
        </p:nvSpPr>
        <p:spPr>
          <a:xfrm>
            <a:off x="1002003" y="3176106"/>
            <a:ext cx="1697037" cy="368946"/>
          </a:xfrm>
        </p:spPr>
        <p:txBody>
          <a:bodyPr>
            <a:noAutofit/>
          </a:bodyPr>
          <a:lstStyle>
            <a:lvl1pPr marL="0" indent="0">
              <a:buNone/>
              <a:defRPr sz="1800" b="1">
                <a:solidFill>
                  <a:schemeClr val="accent5">
                    <a:lumMod val="50000"/>
                  </a:schemeClr>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Step 1</a:t>
            </a:r>
            <a:endParaRPr lang="ru-RU" dirty="0"/>
          </a:p>
        </p:txBody>
      </p:sp>
      <p:sp>
        <p:nvSpPr>
          <p:cNvPr id="80" name="Text Placeholder 67">
            <a:extLst>
              <a:ext uri="{FF2B5EF4-FFF2-40B4-BE49-F238E27FC236}">
                <a16:creationId xmlns:a16="http://schemas.microsoft.com/office/drawing/2014/main" id="{CEAEBD1B-4DD3-4194-BDB3-E70AEE2E0CDB}"/>
              </a:ext>
            </a:extLst>
          </p:cNvPr>
          <p:cNvSpPr>
            <a:spLocks noGrp="1"/>
          </p:cNvSpPr>
          <p:nvPr userDrawn="1">
            <p:ph type="body" sz="quarter" idx="24"/>
          </p:nvPr>
        </p:nvSpPr>
        <p:spPr>
          <a:xfrm>
            <a:off x="999868" y="3580663"/>
            <a:ext cx="1697037" cy="1414919"/>
          </a:xfrm>
        </p:spPr>
        <p:txBody>
          <a:bodyPr>
            <a:noAutofit/>
          </a:bodyPr>
          <a:lstStyle>
            <a:lvl1pPr marL="0" indent="0">
              <a:buNone/>
              <a:defRPr sz="1500" b="0" i="1">
                <a:solidFill>
                  <a:schemeClr val="accent5">
                    <a:lumMod val="50000"/>
                  </a:schemeClr>
                </a:solidFill>
                <a:latin typeface="+mn-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Edit Master text styles</a:t>
            </a:r>
          </a:p>
        </p:txBody>
      </p:sp>
      <p:sp>
        <p:nvSpPr>
          <p:cNvPr id="69" name="Text Placeholder 67">
            <a:extLst>
              <a:ext uri="{FF2B5EF4-FFF2-40B4-BE49-F238E27FC236}">
                <a16:creationId xmlns:a16="http://schemas.microsoft.com/office/drawing/2014/main" id="{D78D23EB-5D9F-4540-94A3-08DBF7B8B91F}"/>
              </a:ext>
            </a:extLst>
          </p:cNvPr>
          <p:cNvSpPr>
            <a:spLocks noGrp="1"/>
          </p:cNvSpPr>
          <p:nvPr userDrawn="1">
            <p:ph type="body" sz="quarter" idx="15" hasCustomPrompt="1"/>
          </p:nvPr>
        </p:nvSpPr>
        <p:spPr>
          <a:xfrm>
            <a:off x="3076929" y="2489256"/>
            <a:ext cx="1697037" cy="450850"/>
          </a:xfrm>
        </p:spPr>
        <p:txBody>
          <a:bodyPr>
            <a:noAutofit/>
          </a:bodyPr>
          <a:lstStyle>
            <a:lvl1pPr marL="0" indent="0">
              <a:buNone/>
              <a:defRPr sz="2800" b="1">
                <a:solidFill>
                  <a:schemeClr val="accent1"/>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20XX</a:t>
            </a:r>
            <a:endParaRPr lang="ru-RU" dirty="0"/>
          </a:p>
        </p:txBody>
      </p:sp>
      <p:sp>
        <p:nvSpPr>
          <p:cNvPr id="76" name="Text Placeholder 67">
            <a:extLst>
              <a:ext uri="{FF2B5EF4-FFF2-40B4-BE49-F238E27FC236}">
                <a16:creationId xmlns:a16="http://schemas.microsoft.com/office/drawing/2014/main" id="{52C8DAAC-AC34-4ADE-B88F-1C9288A5AEAB}"/>
              </a:ext>
            </a:extLst>
          </p:cNvPr>
          <p:cNvSpPr>
            <a:spLocks noGrp="1"/>
          </p:cNvSpPr>
          <p:nvPr userDrawn="1">
            <p:ph type="body" sz="quarter" idx="20" hasCustomPrompt="1"/>
          </p:nvPr>
        </p:nvSpPr>
        <p:spPr>
          <a:xfrm>
            <a:off x="3079064" y="3176106"/>
            <a:ext cx="1697037" cy="368946"/>
          </a:xfrm>
        </p:spPr>
        <p:txBody>
          <a:bodyPr>
            <a:noAutofit/>
          </a:bodyPr>
          <a:lstStyle>
            <a:lvl1pPr marL="0" indent="0">
              <a:buNone/>
              <a:defRPr sz="1800" b="1">
                <a:solidFill>
                  <a:schemeClr val="accent5">
                    <a:lumMod val="50000"/>
                  </a:schemeClr>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Step 2</a:t>
            </a:r>
            <a:endParaRPr lang="ru-RU" dirty="0"/>
          </a:p>
        </p:txBody>
      </p:sp>
      <p:sp>
        <p:nvSpPr>
          <p:cNvPr id="81" name="Text Placeholder 67">
            <a:extLst>
              <a:ext uri="{FF2B5EF4-FFF2-40B4-BE49-F238E27FC236}">
                <a16:creationId xmlns:a16="http://schemas.microsoft.com/office/drawing/2014/main" id="{11C83BFB-0EB8-4D80-943B-BA7A252D4DFE}"/>
              </a:ext>
            </a:extLst>
          </p:cNvPr>
          <p:cNvSpPr>
            <a:spLocks noGrp="1"/>
          </p:cNvSpPr>
          <p:nvPr userDrawn="1">
            <p:ph type="body" sz="quarter" idx="25"/>
          </p:nvPr>
        </p:nvSpPr>
        <p:spPr>
          <a:xfrm>
            <a:off x="3076929" y="3580663"/>
            <a:ext cx="1697037" cy="1414919"/>
          </a:xfrm>
        </p:spPr>
        <p:txBody>
          <a:bodyPr>
            <a:noAutofit/>
          </a:bodyPr>
          <a:lstStyle>
            <a:lvl1pPr marL="0" indent="0">
              <a:buNone/>
              <a:defRPr sz="1500" b="0" i="1">
                <a:solidFill>
                  <a:schemeClr val="accent5">
                    <a:lumMod val="50000"/>
                  </a:schemeClr>
                </a:solidFill>
                <a:latin typeface="+mn-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Edit Master text styles</a:t>
            </a:r>
          </a:p>
        </p:txBody>
      </p:sp>
      <p:sp>
        <p:nvSpPr>
          <p:cNvPr id="70" name="Text Placeholder 67">
            <a:extLst>
              <a:ext uri="{FF2B5EF4-FFF2-40B4-BE49-F238E27FC236}">
                <a16:creationId xmlns:a16="http://schemas.microsoft.com/office/drawing/2014/main" id="{4ED1DE17-B2BC-417B-BFB0-D3CDF7209734}"/>
              </a:ext>
            </a:extLst>
          </p:cNvPr>
          <p:cNvSpPr>
            <a:spLocks noGrp="1"/>
          </p:cNvSpPr>
          <p:nvPr userDrawn="1">
            <p:ph type="body" sz="quarter" idx="16" hasCustomPrompt="1"/>
          </p:nvPr>
        </p:nvSpPr>
        <p:spPr>
          <a:xfrm>
            <a:off x="5153990" y="2489256"/>
            <a:ext cx="1697037" cy="450850"/>
          </a:xfrm>
        </p:spPr>
        <p:txBody>
          <a:bodyPr>
            <a:noAutofit/>
          </a:bodyPr>
          <a:lstStyle>
            <a:lvl1pPr marL="0" indent="0">
              <a:buNone/>
              <a:defRPr sz="2800" b="1">
                <a:solidFill>
                  <a:schemeClr val="accent1"/>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20XX</a:t>
            </a:r>
            <a:endParaRPr lang="ru-RU" dirty="0"/>
          </a:p>
        </p:txBody>
      </p:sp>
      <p:sp>
        <p:nvSpPr>
          <p:cNvPr id="77" name="Text Placeholder 67">
            <a:extLst>
              <a:ext uri="{FF2B5EF4-FFF2-40B4-BE49-F238E27FC236}">
                <a16:creationId xmlns:a16="http://schemas.microsoft.com/office/drawing/2014/main" id="{2406C601-7B6F-4E9D-A973-B2CC92C0DDA5}"/>
              </a:ext>
            </a:extLst>
          </p:cNvPr>
          <p:cNvSpPr>
            <a:spLocks noGrp="1"/>
          </p:cNvSpPr>
          <p:nvPr userDrawn="1">
            <p:ph type="body" sz="quarter" idx="21" hasCustomPrompt="1"/>
          </p:nvPr>
        </p:nvSpPr>
        <p:spPr>
          <a:xfrm>
            <a:off x="5156125" y="3176106"/>
            <a:ext cx="1697037" cy="368946"/>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a:solidFill>
                  <a:schemeClr val="accent5">
                    <a:lumMod val="50000"/>
                  </a:schemeClr>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Step 3</a:t>
            </a:r>
            <a:endParaRPr lang="ru-RU" dirty="0"/>
          </a:p>
        </p:txBody>
      </p:sp>
      <p:sp>
        <p:nvSpPr>
          <p:cNvPr id="82" name="Text Placeholder 67">
            <a:extLst>
              <a:ext uri="{FF2B5EF4-FFF2-40B4-BE49-F238E27FC236}">
                <a16:creationId xmlns:a16="http://schemas.microsoft.com/office/drawing/2014/main" id="{1863E5AC-A2CE-4EFB-9433-5F599B2B061F}"/>
              </a:ext>
            </a:extLst>
          </p:cNvPr>
          <p:cNvSpPr>
            <a:spLocks noGrp="1"/>
          </p:cNvSpPr>
          <p:nvPr userDrawn="1">
            <p:ph type="body" sz="quarter" idx="26"/>
          </p:nvPr>
        </p:nvSpPr>
        <p:spPr>
          <a:xfrm>
            <a:off x="5153990" y="3580663"/>
            <a:ext cx="1697037" cy="1414919"/>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500" b="0" i="1">
                <a:solidFill>
                  <a:schemeClr val="accent5">
                    <a:lumMod val="50000"/>
                  </a:schemeClr>
                </a:solidFill>
                <a:latin typeface="+mn-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Edit Master text styles</a:t>
            </a:r>
          </a:p>
        </p:txBody>
      </p:sp>
      <p:sp>
        <p:nvSpPr>
          <p:cNvPr id="71" name="Text Placeholder 67">
            <a:extLst>
              <a:ext uri="{FF2B5EF4-FFF2-40B4-BE49-F238E27FC236}">
                <a16:creationId xmlns:a16="http://schemas.microsoft.com/office/drawing/2014/main" id="{166A426C-5268-45E2-8D57-A0DC553E0187}"/>
              </a:ext>
            </a:extLst>
          </p:cNvPr>
          <p:cNvSpPr>
            <a:spLocks noGrp="1"/>
          </p:cNvSpPr>
          <p:nvPr userDrawn="1">
            <p:ph type="body" sz="quarter" idx="17" hasCustomPrompt="1"/>
          </p:nvPr>
        </p:nvSpPr>
        <p:spPr>
          <a:xfrm>
            <a:off x="7231051" y="2489256"/>
            <a:ext cx="1697037" cy="450850"/>
          </a:xfrm>
        </p:spPr>
        <p:txBody>
          <a:bodyPr>
            <a:noAutofit/>
          </a:bodyPr>
          <a:lstStyle>
            <a:lvl1pPr marL="0" indent="0">
              <a:buNone/>
              <a:defRPr sz="2800" b="1">
                <a:solidFill>
                  <a:schemeClr val="accent1"/>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20XX</a:t>
            </a:r>
            <a:endParaRPr lang="ru-RU" dirty="0"/>
          </a:p>
        </p:txBody>
      </p:sp>
      <p:sp>
        <p:nvSpPr>
          <p:cNvPr id="78" name="Text Placeholder 67">
            <a:extLst>
              <a:ext uri="{FF2B5EF4-FFF2-40B4-BE49-F238E27FC236}">
                <a16:creationId xmlns:a16="http://schemas.microsoft.com/office/drawing/2014/main" id="{84AA07B3-267A-4EF3-884B-C7811E2A82E2}"/>
              </a:ext>
            </a:extLst>
          </p:cNvPr>
          <p:cNvSpPr>
            <a:spLocks noGrp="1"/>
          </p:cNvSpPr>
          <p:nvPr userDrawn="1">
            <p:ph type="body" sz="quarter" idx="22" hasCustomPrompt="1"/>
          </p:nvPr>
        </p:nvSpPr>
        <p:spPr>
          <a:xfrm>
            <a:off x="7233186" y="3176106"/>
            <a:ext cx="1697037" cy="368946"/>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a:solidFill>
                  <a:schemeClr val="accent5">
                    <a:lumMod val="50000"/>
                  </a:schemeClr>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Step 4</a:t>
            </a:r>
            <a:endParaRPr lang="ru-RU" dirty="0"/>
          </a:p>
        </p:txBody>
      </p:sp>
      <p:sp>
        <p:nvSpPr>
          <p:cNvPr id="83" name="Text Placeholder 67">
            <a:extLst>
              <a:ext uri="{FF2B5EF4-FFF2-40B4-BE49-F238E27FC236}">
                <a16:creationId xmlns:a16="http://schemas.microsoft.com/office/drawing/2014/main" id="{8200DF41-88E6-45EF-AE9D-B56233AD17E6}"/>
              </a:ext>
            </a:extLst>
          </p:cNvPr>
          <p:cNvSpPr>
            <a:spLocks noGrp="1"/>
          </p:cNvSpPr>
          <p:nvPr userDrawn="1">
            <p:ph type="body" sz="quarter" idx="27"/>
          </p:nvPr>
        </p:nvSpPr>
        <p:spPr>
          <a:xfrm>
            <a:off x="7231051" y="3580663"/>
            <a:ext cx="1697037" cy="1414919"/>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500" b="0" i="1">
                <a:solidFill>
                  <a:schemeClr val="accent5">
                    <a:lumMod val="50000"/>
                  </a:schemeClr>
                </a:solidFill>
                <a:latin typeface="+mn-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Edit Master text styles</a:t>
            </a:r>
          </a:p>
        </p:txBody>
      </p:sp>
      <p:sp>
        <p:nvSpPr>
          <p:cNvPr id="72" name="Text Placeholder 67">
            <a:extLst>
              <a:ext uri="{FF2B5EF4-FFF2-40B4-BE49-F238E27FC236}">
                <a16:creationId xmlns:a16="http://schemas.microsoft.com/office/drawing/2014/main" id="{27F6FCF2-4954-4E07-BD4A-54040E169886}"/>
              </a:ext>
            </a:extLst>
          </p:cNvPr>
          <p:cNvSpPr>
            <a:spLocks noGrp="1"/>
          </p:cNvSpPr>
          <p:nvPr userDrawn="1">
            <p:ph type="body" sz="quarter" idx="18" hasCustomPrompt="1"/>
          </p:nvPr>
        </p:nvSpPr>
        <p:spPr>
          <a:xfrm>
            <a:off x="9308112" y="2489256"/>
            <a:ext cx="1697037" cy="450850"/>
          </a:xfrm>
        </p:spPr>
        <p:txBody>
          <a:bodyPr>
            <a:noAutofit/>
          </a:bodyPr>
          <a:lstStyle>
            <a:lvl1pPr marL="0" indent="0">
              <a:buNone/>
              <a:defRPr sz="2800" b="1">
                <a:solidFill>
                  <a:schemeClr val="accent1"/>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20XX</a:t>
            </a:r>
            <a:endParaRPr lang="ru-RU" dirty="0"/>
          </a:p>
        </p:txBody>
      </p:sp>
      <p:sp>
        <p:nvSpPr>
          <p:cNvPr id="79" name="Text Placeholder 67">
            <a:extLst>
              <a:ext uri="{FF2B5EF4-FFF2-40B4-BE49-F238E27FC236}">
                <a16:creationId xmlns:a16="http://schemas.microsoft.com/office/drawing/2014/main" id="{9752F311-54E4-4A2F-A676-CE541AC3AF22}"/>
              </a:ext>
            </a:extLst>
          </p:cNvPr>
          <p:cNvSpPr>
            <a:spLocks noGrp="1"/>
          </p:cNvSpPr>
          <p:nvPr userDrawn="1">
            <p:ph type="body" sz="quarter" idx="23" hasCustomPrompt="1"/>
          </p:nvPr>
        </p:nvSpPr>
        <p:spPr>
          <a:xfrm>
            <a:off x="9310247" y="3176106"/>
            <a:ext cx="1697037" cy="368946"/>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a:solidFill>
                  <a:schemeClr val="accent5">
                    <a:lumMod val="50000"/>
                  </a:schemeClr>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Step 5</a:t>
            </a:r>
            <a:endParaRPr lang="ru-RU" dirty="0"/>
          </a:p>
        </p:txBody>
      </p:sp>
      <p:sp>
        <p:nvSpPr>
          <p:cNvPr id="84" name="Text Placeholder 67">
            <a:extLst>
              <a:ext uri="{FF2B5EF4-FFF2-40B4-BE49-F238E27FC236}">
                <a16:creationId xmlns:a16="http://schemas.microsoft.com/office/drawing/2014/main" id="{293395E1-4412-462F-9A23-3BEF7CCC2498}"/>
              </a:ext>
            </a:extLst>
          </p:cNvPr>
          <p:cNvSpPr>
            <a:spLocks noGrp="1"/>
          </p:cNvSpPr>
          <p:nvPr userDrawn="1">
            <p:ph type="body" sz="quarter" idx="28"/>
          </p:nvPr>
        </p:nvSpPr>
        <p:spPr>
          <a:xfrm>
            <a:off x="9308112" y="3580663"/>
            <a:ext cx="1697037" cy="1414919"/>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500" b="0" i="1">
                <a:solidFill>
                  <a:schemeClr val="accent5">
                    <a:lumMod val="50000"/>
                  </a:schemeClr>
                </a:solidFill>
                <a:latin typeface="+mn-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Edit Master text styles</a:t>
            </a:r>
          </a:p>
        </p:txBody>
      </p:sp>
      <p:cxnSp>
        <p:nvCxnSpPr>
          <p:cNvPr id="43" name="Straight Connector 42">
            <a:extLst>
              <a:ext uri="{FF2B5EF4-FFF2-40B4-BE49-F238E27FC236}">
                <a16:creationId xmlns:a16="http://schemas.microsoft.com/office/drawing/2014/main" id="{DA423E63-093D-4A99-8C31-28E180F8111E}"/>
              </a:ext>
            </a:extLst>
          </p:cNvPr>
          <p:cNvCxnSpPr>
            <a:cxnSpLocks/>
          </p:cNvCxnSpPr>
          <p:nvPr userDrawn="1"/>
        </p:nvCxnSpPr>
        <p:spPr>
          <a:xfrm>
            <a:off x="919331" y="2404913"/>
            <a:ext cx="11304000" cy="0"/>
          </a:xfrm>
          <a:prstGeom prst="line">
            <a:avLst/>
          </a:prstGeom>
          <a:ln w="19050">
            <a:solidFill>
              <a:srgbClr val="9399A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7D0D0389-9377-4F66-90DE-3BF0280F595D}"/>
              </a:ext>
            </a:extLst>
          </p:cNvPr>
          <p:cNvSpPr>
            <a:spLocks noGrp="1"/>
          </p:cNvSpPr>
          <p:nvPr>
            <p:ph type="sldNum" sz="quarter" idx="12"/>
          </p:nvPr>
        </p:nvSpPr>
        <p:spPr/>
        <p:txBody>
          <a:bodyPr/>
          <a:lstStyle/>
          <a:p>
            <a:fld id="{4F4E0FEE-E42D-435A-A441-DBC63D7AFC28}" type="slidenum">
              <a:rPr lang="ru-RU" smtClean="0"/>
              <a:t>‹#›</a:t>
            </a:fld>
            <a:endParaRPr lang="ru-RU" dirty="0"/>
          </a:p>
        </p:txBody>
      </p:sp>
      <p:grpSp>
        <p:nvGrpSpPr>
          <p:cNvPr id="38" name="Group 37">
            <a:extLst>
              <a:ext uri="{FF2B5EF4-FFF2-40B4-BE49-F238E27FC236}">
                <a16:creationId xmlns:a16="http://schemas.microsoft.com/office/drawing/2014/main" id="{045D4B62-FDA7-488E-8EA0-68805217F9F0}"/>
              </a:ext>
            </a:extLst>
          </p:cNvPr>
          <p:cNvGrpSpPr/>
          <p:nvPr userDrawn="1"/>
        </p:nvGrpSpPr>
        <p:grpSpPr>
          <a:xfrm>
            <a:off x="9128023" y="2331516"/>
            <a:ext cx="137160" cy="2999323"/>
            <a:chOff x="882917" y="2474883"/>
            <a:chExt cx="137160" cy="2999323"/>
          </a:xfrm>
        </p:grpSpPr>
        <p:cxnSp>
          <p:nvCxnSpPr>
            <p:cNvPr id="39" name="Straight Connector 38">
              <a:extLst>
                <a:ext uri="{FF2B5EF4-FFF2-40B4-BE49-F238E27FC236}">
                  <a16:creationId xmlns:a16="http://schemas.microsoft.com/office/drawing/2014/main" id="{EE9FF919-D5B6-40BE-8340-99395C67A80B}"/>
                </a:ext>
              </a:extLst>
            </p:cNvPr>
            <p:cNvCxnSpPr/>
            <p:nvPr userDrawn="1"/>
          </p:nvCxnSpPr>
          <p:spPr>
            <a:xfrm>
              <a:off x="951497" y="2543463"/>
              <a:ext cx="0" cy="289864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40" name="Oval 39">
              <a:extLst>
                <a:ext uri="{FF2B5EF4-FFF2-40B4-BE49-F238E27FC236}">
                  <a16:creationId xmlns:a16="http://schemas.microsoft.com/office/drawing/2014/main" id="{4744F83E-0A7E-487F-94AD-18862D8C1DA5}"/>
                </a:ext>
              </a:extLst>
            </p:cNvPr>
            <p:cNvSpPr/>
            <p:nvPr userDrawn="1"/>
          </p:nvSpPr>
          <p:spPr>
            <a:xfrm>
              <a:off x="882917" y="2474883"/>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41" name="Oval 40">
              <a:extLst>
                <a:ext uri="{FF2B5EF4-FFF2-40B4-BE49-F238E27FC236}">
                  <a16:creationId xmlns:a16="http://schemas.microsoft.com/office/drawing/2014/main" id="{2604EFAD-8591-44A8-B023-93F6CBAA8FBB}"/>
                </a:ext>
              </a:extLst>
            </p:cNvPr>
            <p:cNvSpPr/>
            <p:nvPr userDrawn="1"/>
          </p:nvSpPr>
          <p:spPr>
            <a:xfrm>
              <a:off x="882917" y="5337046"/>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cxnSp>
        <p:nvCxnSpPr>
          <p:cNvPr id="44" name="Straight Connector 43">
            <a:extLst>
              <a:ext uri="{FF2B5EF4-FFF2-40B4-BE49-F238E27FC236}">
                <a16:creationId xmlns:a16="http://schemas.microsoft.com/office/drawing/2014/main" id="{FCC36F7E-FD23-48F3-A09A-9CC43031B561}"/>
              </a:ext>
            </a:extLst>
          </p:cNvPr>
          <p:cNvCxnSpPr>
            <a:cxnSpLocks/>
          </p:cNvCxnSpPr>
          <p:nvPr userDrawn="1"/>
        </p:nvCxnSpPr>
        <p:spPr>
          <a:xfrm>
            <a:off x="951496" y="3032671"/>
            <a:ext cx="11240503" cy="0"/>
          </a:xfrm>
          <a:prstGeom prst="line">
            <a:avLst/>
          </a:prstGeom>
          <a:ln w="7239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65" name="Group 64">
            <a:extLst>
              <a:ext uri="{FF2B5EF4-FFF2-40B4-BE49-F238E27FC236}">
                <a16:creationId xmlns:a16="http://schemas.microsoft.com/office/drawing/2014/main" id="{6A1B849D-4DD4-48E2-919C-6D027EBF0C55}"/>
              </a:ext>
            </a:extLst>
          </p:cNvPr>
          <p:cNvGrpSpPr/>
          <p:nvPr userDrawn="1"/>
        </p:nvGrpSpPr>
        <p:grpSpPr>
          <a:xfrm>
            <a:off x="813989" y="2331516"/>
            <a:ext cx="137162" cy="2999323"/>
            <a:chOff x="882915" y="2453736"/>
            <a:chExt cx="137162" cy="2999323"/>
          </a:xfrm>
        </p:grpSpPr>
        <p:cxnSp>
          <p:nvCxnSpPr>
            <p:cNvPr id="21" name="Straight Connector 20">
              <a:extLst>
                <a:ext uri="{FF2B5EF4-FFF2-40B4-BE49-F238E27FC236}">
                  <a16:creationId xmlns:a16="http://schemas.microsoft.com/office/drawing/2014/main" id="{2735FDD3-D29F-4144-B941-C78FD2EDEC8F}"/>
                </a:ext>
              </a:extLst>
            </p:cNvPr>
            <p:cNvCxnSpPr/>
            <p:nvPr userDrawn="1"/>
          </p:nvCxnSpPr>
          <p:spPr>
            <a:xfrm>
              <a:off x="951497" y="2522316"/>
              <a:ext cx="0" cy="289864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3" name="Oval 22">
              <a:extLst>
                <a:ext uri="{FF2B5EF4-FFF2-40B4-BE49-F238E27FC236}">
                  <a16:creationId xmlns:a16="http://schemas.microsoft.com/office/drawing/2014/main" id="{BCCA69E7-7E62-48D3-BECA-3195D6013009}"/>
                </a:ext>
              </a:extLst>
            </p:cNvPr>
            <p:cNvSpPr/>
            <p:nvPr userDrawn="1"/>
          </p:nvSpPr>
          <p:spPr>
            <a:xfrm>
              <a:off x="882915" y="2453736"/>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24" name="Oval 23">
              <a:extLst>
                <a:ext uri="{FF2B5EF4-FFF2-40B4-BE49-F238E27FC236}">
                  <a16:creationId xmlns:a16="http://schemas.microsoft.com/office/drawing/2014/main" id="{7372AC68-B45F-427C-BCD5-D1C11A81DEFD}"/>
                </a:ext>
              </a:extLst>
            </p:cNvPr>
            <p:cNvSpPr/>
            <p:nvPr userDrawn="1"/>
          </p:nvSpPr>
          <p:spPr>
            <a:xfrm>
              <a:off x="882917" y="5315899"/>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grpSp>
        <p:nvGrpSpPr>
          <p:cNvPr id="49" name="Group 48">
            <a:extLst>
              <a:ext uri="{FF2B5EF4-FFF2-40B4-BE49-F238E27FC236}">
                <a16:creationId xmlns:a16="http://schemas.microsoft.com/office/drawing/2014/main" id="{063908B3-7B94-471C-A3B6-4DD1BAD057EC}"/>
              </a:ext>
            </a:extLst>
          </p:cNvPr>
          <p:cNvGrpSpPr/>
          <p:nvPr userDrawn="1"/>
        </p:nvGrpSpPr>
        <p:grpSpPr>
          <a:xfrm>
            <a:off x="750918" y="2898634"/>
            <a:ext cx="265176" cy="265176"/>
            <a:chOff x="818907" y="3062958"/>
            <a:chExt cx="265176" cy="265176"/>
          </a:xfrm>
        </p:grpSpPr>
        <p:sp>
          <p:nvSpPr>
            <p:cNvPr id="47" name="Oval 46">
              <a:extLst>
                <a:ext uri="{FF2B5EF4-FFF2-40B4-BE49-F238E27FC236}">
                  <a16:creationId xmlns:a16="http://schemas.microsoft.com/office/drawing/2014/main" id="{4EBB9D0A-1778-4373-AD41-62E890959DCF}"/>
                </a:ext>
              </a:extLst>
            </p:cNvPr>
            <p:cNvSpPr/>
            <p:nvPr userDrawn="1"/>
          </p:nvSpPr>
          <p:spPr>
            <a:xfrm>
              <a:off x="818907" y="3062958"/>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48" name="Oval 47">
              <a:extLst>
                <a:ext uri="{FF2B5EF4-FFF2-40B4-BE49-F238E27FC236}">
                  <a16:creationId xmlns:a16="http://schemas.microsoft.com/office/drawing/2014/main" id="{5C3271EA-E74D-4A74-B991-5C50166C37A5}"/>
                </a:ext>
              </a:extLst>
            </p:cNvPr>
            <p:cNvSpPr/>
            <p:nvPr userDrawn="1"/>
          </p:nvSpPr>
          <p:spPr>
            <a:xfrm>
              <a:off x="882915" y="3126966"/>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grpSp>
        <p:nvGrpSpPr>
          <p:cNvPr id="26" name="Group 25">
            <a:extLst>
              <a:ext uri="{FF2B5EF4-FFF2-40B4-BE49-F238E27FC236}">
                <a16:creationId xmlns:a16="http://schemas.microsoft.com/office/drawing/2014/main" id="{F9A6FF48-4AA4-4CD2-B31D-B7049F9C4092}"/>
              </a:ext>
            </a:extLst>
          </p:cNvPr>
          <p:cNvGrpSpPr/>
          <p:nvPr userDrawn="1"/>
        </p:nvGrpSpPr>
        <p:grpSpPr>
          <a:xfrm>
            <a:off x="2908500" y="2331516"/>
            <a:ext cx="137160" cy="2999323"/>
            <a:chOff x="882917" y="2474883"/>
            <a:chExt cx="137160" cy="2999323"/>
          </a:xfrm>
        </p:grpSpPr>
        <p:cxnSp>
          <p:nvCxnSpPr>
            <p:cNvPr id="27" name="Straight Connector 26">
              <a:extLst>
                <a:ext uri="{FF2B5EF4-FFF2-40B4-BE49-F238E27FC236}">
                  <a16:creationId xmlns:a16="http://schemas.microsoft.com/office/drawing/2014/main" id="{9E7874F7-CC98-4D64-8517-87F53501C42F}"/>
                </a:ext>
              </a:extLst>
            </p:cNvPr>
            <p:cNvCxnSpPr/>
            <p:nvPr userDrawn="1"/>
          </p:nvCxnSpPr>
          <p:spPr>
            <a:xfrm>
              <a:off x="951497" y="2543463"/>
              <a:ext cx="0" cy="289864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8" name="Oval 27">
              <a:extLst>
                <a:ext uri="{FF2B5EF4-FFF2-40B4-BE49-F238E27FC236}">
                  <a16:creationId xmlns:a16="http://schemas.microsoft.com/office/drawing/2014/main" id="{86453AEA-ACAA-4861-B099-D90257B9BAF8}"/>
                </a:ext>
              </a:extLst>
            </p:cNvPr>
            <p:cNvSpPr/>
            <p:nvPr userDrawn="1"/>
          </p:nvSpPr>
          <p:spPr>
            <a:xfrm>
              <a:off x="882917" y="2474883"/>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29" name="Oval 28">
              <a:extLst>
                <a:ext uri="{FF2B5EF4-FFF2-40B4-BE49-F238E27FC236}">
                  <a16:creationId xmlns:a16="http://schemas.microsoft.com/office/drawing/2014/main" id="{CA8484F9-DBBB-48DB-8CBC-A0E91BBD8207}"/>
                </a:ext>
              </a:extLst>
            </p:cNvPr>
            <p:cNvSpPr/>
            <p:nvPr userDrawn="1"/>
          </p:nvSpPr>
          <p:spPr>
            <a:xfrm>
              <a:off x="882917" y="5337046"/>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grpSp>
        <p:nvGrpSpPr>
          <p:cNvPr id="50" name="Group 49">
            <a:extLst>
              <a:ext uri="{FF2B5EF4-FFF2-40B4-BE49-F238E27FC236}">
                <a16:creationId xmlns:a16="http://schemas.microsoft.com/office/drawing/2014/main" id="{787AB91B-1402-478A-9277-84A12987C1FE}"/>
              </a:ext>
            </a:extLst>
          </p:cNvPr>
          <p:cNvGrpSpPr/>
          <p:nvPr userDrawn="1"/>
        </p:nvGrpSpPr>
        <p:grpSpPr>
          <a:xfrm>
            <a:off x="2847246" y="2898634"/>
            <a:ext cx="265176" cy="265176"/>
            <a:chOff x="818907" y="3062958"/>
            <a:chExt cx="265176" cy="265176"/>
          </a:xfrm>
        </p:grpSpPr>
        <p:sp>
          <p:nvSpPr>
            <p:cNvPr id="51" name="Oval 50">
              <a:extLst>
                <a:ext uri="{FF2B5EF4-FFF2-40B4-BE49-F238E27FC236}">
                  <a16:creationId xmlns:a16="http://schemas.microsoft.com/office/drawing/2014/main" id="{BEFCF036-CEA4-48A8-A00F-9F64AE548ED0}"/>
                </a:ext>
              </a:extLst>
            </p:cNvPr>
            <p:cNvSpPr/>
            <p:nvPr userDrawn="1"/>
          </p:nvSpPr>
          <p:spPr>
            <a:xfrm>
              <a:off x="818907" y="3062958"/>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52" name="Oval 51">
              <a:extLst>
                <a:ext uri="{FF2B5EF4-FFF2-40B4-BE49-F238E27FC236}">
                  <a16:creationId xmlns:a16="http://schemas.microsoft.com/office/drawing/2014/main" id="{5EE24256-9159-4D60-B60A-3498FC98CD09}"/>
                </a:ext>
              </a:extLst>
            </p:cNvPr>
            <p:cNvSpPr/>
            <p:nvPr userDrawn="1"/>
          </p:nvSpPr>
          <p:spPr>
            <a:xfrm>
              <a:off x="882915" y="3126966"/>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grpSp>
        <p:nvGrpSpPr>
          <p:cNvPr id="53" name="Group 52">
            <a:extLst>
              <a:ext uri="{FF2B5EF4-FFF2-40B4-BE49-F238E27FC236}">
                <a16:creationId xmlns:a16="http://schemas.microsoft.com/office/drawing/2014/main" id="{FA8C6DB1-44F7-483A-950F-B873D1D5B8D3}"/>
              </a:ext>
            </a:extLst>
          </p:cNvPr>
          <p:cNvGrpSpPr/>
          <p:nvPr userDrawn="1"/>
        </p:nvGrpSpPr>
        <p:grpSpPr>
          <a:xfrm>
            <a:off x="9064951" y="2898634"/>
            <a:ext cx="265176" cy="265176"/>
            <a:chOff x="818907" y="3062958"/>
            <a:chExt cx="265176" cy="265176"/>
          </a:xfrm>
        </p:grpSpPr>
        <p:sp>
          <p:nvSpPr>
            <p:cNvPr id="54" name="Oval 53">
              <a:extLst>
                <a:ext uri="{FF2B5EF4-FFF2-40B4-BE49-F238E27FC236}">
                  <a16:creationId xmlns:a16="http://schemas.microsoft.com/office/drawing/2014/main" id="{E71AB570-1EDA-457E-B564-1F63367035D0}"/>
                </a:ext>
              </a:extLst>
            </p:cNvPr>
            <p:cNvSpPr/>
            <p:nvPr userDrawn="1"/>
          </p:nvSpPr>
          <p:spPr>
            <a:xfrm>
              <a:off x="818907" y="3062958"/>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55" name="Oval 54">
              <a:extLst>
                <a:ext uri="{FF2B5EF4-FFF2-40B4-BE49-F238E27FC236}">
                  <a16:creationId xmlns:a16="http://schemas.microsoft.com/office/drawing/2014/main" id="{01CF7F51-5306-450B-9581-297B7DA95359}"/>
                </a:ext>
              </a:extLst>
            </p:cNvPr>
            <p:cNvSpPr/>
            <p:nvPr userDrawn="1"/>
          </p:nvSpPr>
          <p:spPr>
            <a:xfrm>
              <a:off x="882915" y="3126966"/>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grpSp>
        <p:nvGrpSpPr>
          <p:cNvPr id="30" name="Group 29">
            <a:extLst>
              <a:ext uri="{FF2B5EF4-FFF2-40B4-BE49-F238E27FC236}">
                <a16:creationId xmlns:a16="http://schemas.microsoft.com/office/drawing/2014/main" id="{D88F938B-6889-476B-9F04-50877A3FFB94}"/>
              </a:ext>
            </a:extLst>
          </p:cNvPr>
          <p:cNvGrpSpPr/>
          <p:nvPr userDrawn="1"/>
        </p:nvGrpSpPr>
        <p:grpSpPr>
          <a:xfrm>
            <a:off x="5003010" y="2331516"/>
            <a:ext cx="137160" cy="2999323"/>
            <a:chOff x="882917" y="2474883"/>
            <a:chExt cx="137160" cy="2999323"/>
          </a:xfrm>
        </p:grpSpPr>
        <p:cxnSp>
          <p:nvCxnSpPr>
            <p:cNvPr id="31" name="Straight Connector 30">
              <a:extLst>
                <a:ext uri="{FF2B5EF4-FFF2-40B4-BE49-F238E27FC236}">
                  <a16:creationId xmlns:a16="http://schemas.microsoft.com/office/drawing/2014/main" id="{979342DA-D3C1-4717-B6CC-2654C333D29D}"/>
                </a:ext>
              </a:extLst>
            </p:cNvPr>
            <p:cNvCxnSpPr/>
            <p:nvPr userDrawn="1"/>
          </p:nvCxnSpPr>
          <p:spPr>
            <a:xfrm>
              <a:off x="951497" y="2543463"/>
              <a:ext cx="0" cy="289864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2" name="Oval 31">
              <a:extLst>
                <a:ext uri="{FF2B5EF4-FFF2-40B4-BE49-F238E27FC236}">
                  <a16:creationId xmlns:a16="http://schemas.microsoft.com/office/drawing/2014/main" id="{8CB6D1AF-ADDB-42D5-BEB9-99A7EE070255}"/>
                </a:ext>
              </a:extLst>
            </p:cNvPr>
            <p:cNvSpPr/>
            <p:nvPr userDrawn="1"/>
          </p:nvSpPr>
          <p:spPr>
            <a:xfrm>
              <a:off x="882917" y="2474883"/>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33" name="Oval 32">
              <a:extLst>
                <a:ext uri="{FF2B5EF4-FFF2-40B4-BE49-F238E27FC236}">
                  <a16:creationId xmlns:a16="http://schemas.microsoft.com/office/drawing/2014/main" id="{C986ED45-F31E-4EB9-BB0F-3079602EB4A2}"/>
                </a:ext>
              </a:extLst>
            </p:cNvPr>
            <p:cNvSpPr/>
            <p:nvPr userDrawn="1"/>
          </p:nvSpPr>
          <p:spPr>
            <a:xfrm>
              <a:off x="882917" y="5337046"/>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sp>
        <p:nvSpPr>
          <p:cNvPr id="57" name="Oval 56">
            <a:extLst>
              <a:ext uri="{FF2B5EF4-FFF2-40B4-BE49-F238E27FC236}">
                <a16:creationId xmlns:a16="http://schemas.microsoft.com/office/drawing/2014/main" id="{923CFC93-94E9-4366-8810-F0ACAFD54CFD}"/>
              </a:ext>
            </a:extLst>
          </p:cNvPr>
          <p:cNvSpPr/>
          <p:nvPr userDrawn="1"/>
        </p:nvSpPr>
        <p:spPr>
          <a:xfrm>
            <a:off x="4938426" y="2898634"/>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58" name="Oval 57">
            <a:extLst>
              <a:ext uri="{FF2B5EF4-FFF2-40B4-BE49-F238E27FC236}">
                <a16:creationId xmlns:a16="http://schemas.microsoft.com/office/drawing/2014/main" id="{0D6790E5-47B0-4794-ADB1-4FC8402D665C}"/>
              </a:ext>
            </a:extLst>
          </p:cNvPr>
          <p:cNvSpPr/>
          <p:nvPr userDrawn="1"/>
        </p:nvSpPr>
        <p:spPr>
          <a:xfrm>
            <a:off x="5002434" y="2962642"/>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nvGrpSpPr>
          <p:cNvPr id="34" name="Group 33">
            <a:extLst>
              <a:ext uri="{FF2B5EF4-FFF2-40B4-BE49-F238E27FC236}">
                <a16:creationId xmlns:a16="http://schemas.microsoft.com/office/drawing/2014/main" id="{596C3237-54C9-480C-AABB-5A95AB84DF38}"/>
              </a:ext>
            </a:extLst>
          </p:cNvPr>
          <p:cNvGrpSpPr/>
          <p:nvPr userDrawn="1"/>
        </p:nvGrpSpPr>
        <p:grpSpPr>
          <a:xfrm>
            <a:off x="7097520" y="2331516"/>
            <a:ext cx="137160" cy="2999323"/>
            <a:chOff x="882917" y="2474883"/>
            <a:chExt cx="137160" cy="2999323"/>
          </a:xfrm>
        </p:grpSpPr>
        <p:cxnSp>
          <p:nvCxnSpPr>
            <p:cNvPr id="35" name="Straight Connector 34">
              <a:extLst>
                <a:ext uri="{FF2B5EF4-FFF2-40B4-BE49-F238E27FC236}">
                  <a16:creationId xmlns:a16="http://schemas.microsoft.com/office/drawing/2014/main" id="{2B1C5BC3-88E2-4319-B05B-55A77D959B8C}"/>
                </a:ext>
              </a:extLst>
            </p:cNvPr>
            <p:cNvCxnSpPr/>
            <p:nvPr userDrawn="1"/>
          </p:nvCxnSpPr>
          <p:spPr>
            <a:xfrm>
              <a:off x="951497" y="2543463"/>
              <a:ext cx="0" cy="289864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75AD3DDE-89C5-4CB3-A7C4-52A77D798D0A}"/>
                </a:ext>
              </a:extLst>
            </p:cNvPr>
            <p:cNvSpPr/>
            <p:nvPr userDrawn="1"/>
          </p:nvSpPr>
          <p:spPr>
            <a:xfrm>
              <a:off x="882917" y="2474883"/>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37" name="Oval 36">
              <a:extLst>
                <a:ext uri="{FF2B5EF4-FFF2-40B4-BE49-F238E27FC236}">
                  <a16:creationId xmlns:a16="http://schemas.microsoft.com/office/drawing/2014/main" id="{E492ADD7-891E-47B3-B12A-0B729BD59B7C}"/>
                </a:ext>
              </a:extLst>
            </p:cNvPr>
            <p:cNvSpPr/>
            <p:nvPr userDrawn="1"/>
          </p:nvSpPr>
          <p:spPr>
            <a:xfrm>
              <a:off x="882917" y="5337046"/>
              <a:ext cx="137160" cy="13716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grpSp>
        <p:nvGrpSpPr>
          <p:cNvPr id="59" name="Group 58">
            <a:extLst>
              <a:ext uri="{FF2B5EF4-FFF2-40B4-BE49-F238E27FC236}">
                <a16:creationId xmlns:a16="http://schemas.microsoft.com/office/drawing/2014/main" id="{46626098-B638-41DE-A19F-347385124AF0}"/>
              </a:ext>
            </a:extLst>
          </p:cNvPr>
          <p:cNvGrpSpPr/>
          <p:nvPr userDrawn="1"/>
        </p:nvGrpSpPr>
        <p:grpSpPr>
          <a:xfrm>
            <a:off x="7036590" y="2898634"/>
            <a:ext cx="265176" cy="265176"/>
            <a:chOff x="821985" y="3062284"/>
            <a:chExt cx="265176" cy="265176"/>
          </a:xfrm>
        </p:grpSpPr>
        <p:sp>
          <p:nvSpPr>
            <p:cNvPr id="60" name="Oval 59">
              <a:extLst>
                <a:ext uri="{FF2B5EF4-FFF2-40B4-BE49-F238E27FC236}">
                  <a16:creationId xmlns:a16="http://schemas.microsoft.com/office/drawing/2014/main" id="{BFDD77FF-4A87-4A8F-9110-8D6977A8ED44}"/>
                </a:ext>
              </a:extLst>
            </p:cNvPr>
            <p:cNvSpPr/>
            <p:nvPr userDrawn="1"/>
          </p:nvSpPr>
          <p:spPr>
            <a:xfrm>
              <a:off x="821985" y="3062284"/>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61" name="Oval 60">
              <a:extLst>
                <a:ext uri="{FF2B5EF4-FFF2-40B4-BE49-F238E27FC236}">
                  <a16:creationId xmlns:a16="http://schemas.microsoft.com/office/drawing/2014/main" id="{D6ECC322-F330-4C26-AC6A-506672D90A6F}"/>
                </a:ext>
              </a:extLst>
            </p:cNvPr>
            <p:cNvSpPr/>
            <p:nvPr userDrawn="1"/>
          </p:nvSpPr>
          <p:spPr>
            <a:xfrm>
              <a:off x="885993" y="3126292"/>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sp>
        <p:nvSpPr>
          <p:cNvPr id="62" name="Footer Placeholder 2"/>
          <p:cNvSpPr>
            <a:spLocks noGrp="1"/>
          </p:cNvSpPr>
          <p:nvPr>
            <p:ph type="ftr" sz="quarter" idx="11"/>
          </p:nvPr>
        </p:nvSpPr>
        <p:spPr>
          <a:xfrm>
            <a:off x="2998573" y="6414016"/>
            <a:ext cx="5140411" cy="382201"/>
          </a:xfrm>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3094573660"/>
      </p:ext>
    </p:extLst>
  </p:cSld>
  <p:clrMapOvr>
    <a:masterClrMapping/>
  </p:clrMapOvr>
  <p:extLst>
    <p:ext uri="{DCECCB84-F9BA-43D5-87BE-67443E8EF086}">
      <p15:sldGuideLst xmlns:p15="http://schemas.microsoft.com/office/powerpoint/2012/main">
        <p15:guide id="1" orient="horz" pos="572">
          <p15:clr>
            <a:srgbClr val="FBAE40"/>
          </p15:clr>
        </p15:guide>
        <p15:guide id="2" pos="551">
          <p15:clr>
            <a:srgbClr val="FBAE40"/>
          </p15:clr>
        </p15:guide>
        <p15:guide id="3" pos="7080">
          <p15:clr>
            <a:srgbClr val="FBAE40"/>
          </p15:clr>
        </p15:guide>
        <p15:guide id="4" orient="horz" pos="374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2998573" y="6414016"/>
            <a:ext cx="5140411" cy="382201"/>
          </a:xfrm>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4"/>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
        <p:nvSpPr>
          <p:cNvPr id="8" name="Content Placeholder 5"/>
          <p:cNvSpPr>
            <a:spLocks noGrp="1"/>
          </p:cNvSpPr>
          <p:nvPr>
            <p:ph sz="quarter" idx="12"/>
          </p:nvPr>
        </p:nvSpPr>
        <p:spPr>
          <a:xfrm>
            <a:off x="2781300" y="444500"/>
            <a:ext cx="8902700" cy="5524501"/>
          </a:xfrm>
        </p:spPr>
        <p:txBody>
          <a:bodyPr/>
          <a:lstStyle>
            <a:lvl1pPr>
              <a:spcBef>
                <a:spcPts val="0"/>
              </a:spcBef>
              <a:spcAft>
                <a:spcPts val="600"/>
              </a:spcAft>
              <a:defRPr/>
            </a:lvl1pPr>
          </a:lstStyle>
          <a:p>
            <a:pPr lvl="0"/>
            <a:endParaRPr lang="en-US" dirty="0"/>
          </a:p>
        </p:txBody>
      </p:sp>
      <p:sp>
        <p:nvSpPr>
          <p:cNvPr id="10" name="Title 1"/>
          <p:cNvSpPr>
            <a:spLocks noGrp="1"/>
          </p:cNvSpPr>
          <p:nvPr>
            <p:ph type="title" hasCustomPrompt="1"/>
          </p:nvPr>
        </p:nvSpPr>
        <p:spPr>
          <a:xfrm>
            <a:off x="495300" y="444499"/>
            <a:ext cx="2120900" cy="5524501"/>
          </a:xfrm>
        </p:spPr>
        <p:txBody>
          <a:bodyPr vert="horz"/>
          <a:lstStyle>
            <a:lvl1pPr>
              <a:defRPr/>
            </a:lvl1pPr>
          </a:lstStyle>
          <a:p>
            <a:r>
              <a:rPr lang="en-US" dirty="0"/>
              <a:t>TITLE</a:t>
            </a:r>
          </a:p>
        </p:txBody>
      </p:sp>
    </p:spTree>
    <p:extLst>
      <p:ext uri="{BB962C8B-B14F-4D97-AF65-F5344CB8AC3E}">
        <p14:creationId xmlns:p14="http://schemas.microsoft.com/office/powerpoint/2010/main" val="32118138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4046537" cy="1600200"/>
          </a:xfrm>
          <a:solidFill>
            <a:srgbClr val="FFC000"/>
          </a:solidFill>
        </p:spPr>
        <p:txBody>
          <a:bodyPr anchor="ctr">
            <a:normAutofit/>
          </a:bodyPr>
          <a:lstStyle>
            <a:lvl1pPr>
              <a:defRPr sz="2800" b="1"/>
            </a:lvl1pPr>
          </a:lstStyle>
          <a:p>
            <a:r>
              <a:rPr lang="en-US" dirty="0"/>
              <a:t>Click to edit Master title style</a:t>
            </a:r>
          </a:p>
        </p:txBody>
      </p:sp>
      <p:sp>
        <p:nvSpPr>
          <p:cNvPr id="3" name="Content Placeholder 2"/>
          <p:cNvSpPr>
            <a:spLocks noGrp="1"/>
          </p:cNvSpPr>
          <p:nvPr>
            <p:ph idx="1"/>
          </p:nvPr>
        </p:nvSpPr>
        <p:spPr>
          <a:xfrm>
            <a:off x="5183188" y="457201"/>
            <a:ext cx="6172200" cy="5403850"/>
          </a:xfrm>
        </p:spPr>
        <p:txBody>
          <a:bodyPr/>
          <a:lstStyle>
            <a:lvl1pPr>
              <a:spcBef>
                <a:spcPts val="0"/>
              </a:spcBef>
              <a:spcAft>
                <a:spcPts val="600"/>
              </a:spcAft>
              <a:defRPr sz="3200"/>
            </a:lvl1pPr>
            <a:lvl2pPr>
              <a:spcBef>
                <a:spcPts val="0"/>
              </a:spcBef>
              <a:spcAft>
                <a:spcPts val="600"/>
              </a:spcAft>
              <a:defRPr sz="2800"/>
            </a:lvl2pPr>
            <a:lvl3pPr>
              <a:spcBef>
                <a:spcPts val="0"/>
              </a:spcBef>
              <a:spcAft>
                <a:spcPts val="600"/>
              </a:spcAft>
              <a:defRPr sz="2400"/>
            </a:lvl3pPr>
            <a:lvl4pPr>
              <a:spcBef>
                <a:spcPts val="0"/>
              </a:spcBef>
              <a:spcAft>
                <a:spcPts val="600"/>
              </a:spcAft>
              <a:defRPr sz="2000"/>
            </a:lvl4pPr>
            <a:lvl5pPr>
              <a:spcBef>
                <a:spcPts val="0"/>
              </a:spcBef>
              <a:spcAft>
                <a:spcPts val="600"/>
              </a:spcAft>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4046537" cy="3811588"/>
          </a:xfrm>
          <a:solidFill>
            <a:schemeClr val="bg1">
              <a:lumMod val="95000"/>
            </a:schemeClr>
          </a:solidFill>
        </p:spPr>
        <p:txBody>
          <a:bodyPr/>
          <a:lstStyle>
            <a:lvl1pPr marL="0" indent="0">
              <a:spcBef>
                <a:spcPts val="0"/>
              </a:spcBef>
              <a:spcAft>
                <a:spcPts val="6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 name="Footer Placeholder 5"/>
          <p:cNvSpPr>
            <a:spLocks noGrp="1"/>
          </p:cNvSpPr>
          <p:nvPr>
            <p:ph type="ftr" sz="quarter" idx="11"/>
          </p:nvPr>
        </p:nvSpPr>
        <p:spPr>
          <a:xfrm>
            <a:off x="2792627" y="6414016"/>
            <a:ext cx="5369011" cy="365125"/>
          </a:xfrm>
        </p:spPr>
        <p:txBody>
          <a:bodyPr/>
          <a:lstStyle>
            <a:lvl1pPr>
              <a:defRPr>
                <a:solidFill>
                  <a:schemeClr val="bg1"/>
                </a:solidFill>
              </a:defRPr>
            </a:lvl1pPr>
          </a:lstStyle>
          <a:p>
            <a:endParaRPr lang="en-US" dirty="0"/>
          </a:p>
        </p:txBody>
      </p:sp>
      <p:sp>
        <p:nvSpPr>
          <p:cNvPr id="9" name="Slide Number Placeholder 5"/>
          <p:cNvSpPr>
            <a:spLocks noGrp="1"/>
          </p:cNvSpPr>
          <p:nvPr>
            <p:ph type="sldNum" sz="quarter" idx="4"/>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2031302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4065587" cy="1600200"/>
          </a:xfrm>
          <a:solidFill>
            <a:srgbClr val="005F84"/>
          </a:solidFill>
        </p:spPr>
        <p:txBody>
          <a:bodyPr anchor="ctr">
            <a:normAutofit/>
          </a:bodyPr>
          <a:lstStyle>
            <a:lvl1pPr>
              <a:defRPr sz="2800" b="1">
                <a:solidFill>
                  <a:schemeClr val="bg1"/>
                </a:solidFill>
              </a:defRPr>
            </a:lvl1pPr>
          </a:lstStyle>
          <a:p>
            <a:r>
              <a:rPr lang="en-US" dirty="0"/>
              <a:t>Click to edit Master title style</a:t>
            </a:r>
          </a:p>
        </p:txBody>
      </p:sp>
      <p:sp>
        <p:nvSpPr>
          <p:cNvPr id="3" name="Picture Placeholder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4065587" cy="3811588"/>
          </a:xfrm>
          <a:solidFill>
            <a:schemeClr val="bg1">
              <a:lumMod val="95000"/>
            </a:schemeClr>
          </a:solidFill>
        </p:spPr>
        <p:txBody>
          <a:bodyPr/>
          <a:lstStyle>
            <a:lvl1pPr marL="0" indent="0">
              <a:spcBef>
                <a:spcPts val="0"/>
              </a:spcBef>
              <a:spcAft>
                <a:spcPts val="6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6" name="Footer Placeholder 5"/>
          <p:cNvSpPr>
            <a:spLocks noGrp="1"/>
          </p:cNvSpPr>
          <p:nvPr>
            <p:ph type="ftr" sz="quarter" idx="11"/>
          </p:nvPr>
        </p:nvSpPr>
        <p:spPr>
          <a:xfrm>
            <a:off x="3385751" y="6397323"/>
            <a:ext cx="4767649" cy="365125"/>
          </a:xfrm>
        </p:spPr>
        <p:txBody>
          <a:bodyPr/>
          <a:lstStyle>
            <a:lvl1pPr>
              <a:defRPr>
                <a:solidFill>
                  <a:schemeClr val="bg1"/>
                </a:solidFill>
              </a:defRPr>
            </a:lvl1pPr>
          </a:lstStyle>
          <a:p>
            <a:endParaRPr lang="en-US" dirty="0"/>
          </a:p>
        </p:txBody>
      </p:sp>
      <p:sp>
        <p:nvSpPr>
          <p:cNvPr id="9" name="Slide Number Placeholder 5"/>
          <p:cNvSpPr>
            <a:spLocks noGrp="1"/>
          </p:cNvSpPr>
          <p:nvPr>
            <p:ph type="sldNum" sz="quarter" idx="4"/>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2968635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919E3AB5-2075-4D05-9263-E6829DCFE8AA}" type="slidenum">
              <a:rPr lang="en-US" smtClean="0"/>
              <a:pPr/>
              <a:t>‹#›</a:t>
            </a:fld>
            <a:endParaRPr lang="en-US" dirty="0"/>
          </a:p>
        </p:txBody>
      </p:sp>
      <p:sp>
        <p:nvSpPr>
          <p:cNvPr id="5" name="Content Placeholder 2"/>
          <p:cNvSpPr>
            <a:spLocks noGrp="1"/>
          </p:cNvSpPr>
          <p:nvPr>
            <p:ph idx="1"/>
          </p:nvPr>
        </p:nvSpPr>
        <p:spPr>
          <a:xfrm>
            <a:off x="885824" y="438149"/>
            <a:ext cx="10469563" cy="5422901"/>
          </a:xfrm>
        </p:spPr>
        <p:txBody>
          <a:bodyPr/>
          <a:lstStyle>
            <a:lvl1pPr>
              <a:lnSpc>
                <a:spcPct val="100000"/>
              </a:lnSpc>
              <a:spcBef>
                <a:spcPts val="0"/>
              </a:spcBef>
              <a:spcAft>
                <a:spcPts val="600"/>
              </a:spcAft>
              <a:defRPr sz="3200"/>
            </a:lvl1pPr>
            <a:lvl2pPr>
              <a:lnSpc>
                <a:spcPct val="100000"/>
              </a:lnSpc>
              <a:spcBef>
                <a:spcPts val="0"/>
              </a:spcBef>
              <a:spcAft>
                <a:spcPts val="600"/>
              </a:spcAft>
              <a:defRPr sz="2800"/>
            </a:lvl2pPr>
            <a:lvl3pPr>
              <a:lnSpc>
                <a:spcPct val="100000"/>
              </a:lnSpc>
              <a:spcBef>
                <a:spcPts val="0"/>
              </a:spcBef>
              <a:spcAft>
                <a:spcPts val="600"/>
              </a:spcAft>
              <a:defRPr sz="2400"/>
            </a:lvl3pPr>
            <a:lvl4pPr>
              <a:lnSpc>
                <a:spcPct val="100000"/>
              </a:lnSpc>
              <a:spcBef>
                <a:spcPts val="0"/>
              </a:spcBef>
              <a:spcAft>
                <a:spcPts val="600"/>
              </a:spcAft>
              <a:defRPr sz="2000"/>
            </a:lvl4pPr>
            <a:lvl5pPr>
              <a:lnSpc>
                <a:spcPct val="100000"/>
              </a:lnSpc>
              <a:spcBef>
                <a:spcPts val="0"/>
              </a:spcBef>
              <a:spcAft>
                <a:spcPts val="600"/>
              </a:spcAft>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146666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9177495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52425"/>
            <a:ext cx="10515600" cy="1031875"/>
          </a:xfrm>
          <a:solidFill>
            <a:srgbClr val="F6B11A"/>
          </a:solidFill>
        </p:spPr>
        <p:txBody>
          <a:bodyPr/>
          <a:lstStyle/>
          <a:p>
            <a:r>
              <a:rPr lang="en-US" dirty="0"/>
              <a:t>Click to edit Master title style</a:t>
            </a:r>
          </a:p>
        </p:txBody>
      </p:sp>
      <p:sp>
        <p:nvSpPr>
          <p:cNvPr id="3" name="Vertical Text Placeholder 2"/>
          <p:cNvSpPr>
            <a:spLocks noGrp="1"/>
          </p:cNvSpPr>
          <p:nvPr>
            <p:ph type="body" orient="vert" idx="1"/>
          </p:nvPr>
        </p:nvSpPr>
        <p:spPr/>
        <p:txBody>
          <a:bodyPr vert="horz"/>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3006811" y="6397540"/>
            <a:ext cx="5146589" cy="365125"/>
          </a:xfrm>
        </p:spPr>
        <p:txBody>
          <a:bodyPr/>
          <a:lstStyle>
            <a:lvl1pPr>
              <a:defRPr>
                <a:solidFill>
                  <a:schemeClr val="bg1"/>
                </a:solidFill>
              </a:defRPr>
            </a:lvl1pPr>
          </a:lstStyle>
          <a:p>
            <a:endParaRPr lang="en-US" dirty="0"/>
          </a:p>
        </p:txBody>
      </p:sp>
      <p:sp>
        <p:nvSpPr>
          <p:cNvPr id="8" name="Slide Number Placeholder 5"/>
          <p:cNvSpPr>
            <a:spLocks noGrp="1"/>
          </p:cNvSpPr>
          <p:nvPr>
            <p:ph type="sldNum" sz="quarter" idx="4"/>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3334719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958349"/>
          </a:xfrm>
          <a:solidFill>
            <a:srgbClr val="F6B11A"/>
          </a:solidFill>
        </p:spPr>
        <p:txBody>
          <a:bodyPr/>
          <a:lstStyle>
            <a:lvl1pPr marL="457200" indent="0">
              <a:defRPr/>
            </a:lvl1pPr>
          </a:lstStyle>
          <a:p>
            <a:r>
              <a:rPr lang="en-US" dirty="0"/>
              <a:t>Click to edit Master title style</a:t>
            </a:r>
          </a:p>
        </p:txBody>
      </p:sp>
      <p:sp>
        <p:nvSpPr>
          <p:cNvPr id="3" name="Content Placeholder 2"/>
          <p:cNvSpPr>
            <a:spLocks noGrp="1"/>
          </p:cNvSpPr>
          <p:nvPr>
            <p:ph idx="1"/>
          </p:nvPr>
        </p:nvSpPr>
        <p:spPr>
          <a:xfrm>
            <a:off x="838200" y="1540042"/>
            <a:ext cx="10515600" cy="4504372"/>
          </a:xfrm>
        </p:spPr>
        <p:txBody>
          <a:bodyPr/>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2850292" y="6414016"/>
            <a:ext cx="5303108" cy="365125"/>
          </a:xfrm>
        </p:spPr>
        <p:txBody>
          <a:bodyPr/>
          <a:lstStyle>
            <a:lvl1pPr>
              <a:defRPr>
                <a:solidFill>
                  <a:schemeClr val="bg1"/>
                </a:solidFill>
              </a:defRPr>
            </a:lvl1pPr>
          </a:lstStyle>
          <a:p>
            <a:endParaRPr lang="en-US" dirty="0"/>
          </a:p>
        </p:txBody>
      </p:sp>
      <p:sp>
        <p:nvSpPr>
          <p:cNvPr id="7" name="Rectangle 6"/>
          <p:cNvSpPr/>
          <p:nvPr userDrawn="1"/>
        </p:nvSpPr>
        <p:spPr>
          <a:xfrm>
            <a:off x="0" y="0"/>
            <a:ext cx="12192000" cy="238897"/>
          </a:xfrm>
          <a:prstGeom prst="rect">
            <a:avLst/>
          </a:prstGeom>
          <a:solidFill>
            <a:srgbClr val="A81D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p:cNvSpPr>
            <a:spLocks noGrp="1"/>
          </p:cNvSpPr>
          <p:nvPr>
            <p:ph type="sldNum" sz="quarter" idx="4"/>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1184983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4012541"/>
            <a:ext cx="10515600" cy="1411804"/>
          </a:xfrm>
        </p:spPr>
        <p:txBody>
          <a:bodyPr anchor="ctr">
            <a:normAutofit/>
          </a:bodyPr>
          <a:lstStyle>
            <a:lvl1pPr algn="ctr">
              <a:defRPr sz="4400"/>
            </a:lvl1pPr>
          </a:lstStyle>
          <a:p>
            <a:r>
              <a:rPr lang="en-US" dirty="0"/>
              <a:t>Click to edit Master title style</a:t>
            </a:r>
          </a:p>
        </p:txBody>
      </p:sp>
      <p:sp>
        <p:nvSpPr>
          <p:cNvPr id="5" name="Footer Placeholder 4"/>
          <p:cNvSpPr>
            <a:spLocks noGrp="1"/>
          </p:cNvSpPr>
          <p:nvPr>
            <p:ph type="ftr" sz="quarter" idx="11"/>
          </p:nvPr>
        </p:nvSpPr>
        <p:spPr>
          <a:xfrm>
            <a:off x="2924432" y="6422254"/>
            <a:ext cx="5220730" cy="365125"/>
          </a:xfrm>
        </p:spPr>
        <p:txBody>
          <a:bodyPr/>
          <a:lstStyle>
            <a:lvl1pPr>
              <a:defRPr>
                <a:solidFill>
                  <a:schemeClr val="bg1"/>
                </a:solidFill>
              </a:defRPr>
            </a:lvl1pPr>
          </a:lstStyle>
          <a:p>
            <a:endParaRPr lang="en-US" dirty="0"/>
          </a:p>
        </p:txBody>
      </p:sp>
      <p:sp>
        <p:nvSpPr>
          <p:cNvPr id="8" name="Slide Number Placeholder 5"/>
          <p:cNvSpPr>
            <a:spLocks noGrp="1"/>
          </p:cNvSpPr>
          <p:nvPr>
            <p:ph type="sldNum" sz="quarter" idx="4"/>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761409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p:spPr>
        <p:txBody>
          <a:bodyPr/>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3418703" y="6397540"/>
            <a:ext cx="4734697" cy="365125"/>
          </a:xfrm>
        </p:spPr>
        <p:txBody>
          <a:bodyPr/>
          <a:lstStyle>
            <a:lvl1pPr>
              <a:defRPr>
                <a:solidFill>
                  <a:schemeClr val="bg1"/>
                </a:solidFill>
              </a:defRPr>
            </a:lvl1pPr>
          </a:lstStyle>
          <a:p>
            <a:endParaRPr lang="en-US" dirty="0"/>
          </a:p>
        </p:txBody>
      </p:sp>
      <p:sp>
        <p:nvSpPr>
          <p:cNvPr id="10" name="Slide Number Placeholder 5"/>
          <p:cNvSpPr>
            <a:spLocks noGrp="1"/>
          </p:cNvSpPr>
          <p:nvPr>
            <p:ph type="sldNum" sz="quarter" idx="4"/>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
        <p:nvSpPr>
          <p:cNvPr id="12" name="Title 1"/>
          <p:cNvSpPr>
            <a:spLocks noGrp="1"/>
          </p:cNvSpPr>
          <p:nvPr>
            <p:ph type="title"/>
          </p:nvPr>
        </p:nvSpPr>
        <p:spPr>
          <a:xfrm>
            <a:off x="0" y="310858"/>
            <a:ext cx="12192000" cy="958349"/>
          </a:xfrm>
          <a:solidFill>
            <a:srgbClr val="F6B11A"/>
          </a:solidFill>
        </p:spPr>
        <p:txBody>
          <a:bodyPr/>
          <a:lstStyle>
            <a:lvl1pPr marL="457200" indent="0">
              <a:defRPr b="0"/>
            </a:lvl1pPr>
          </a:lstStyle>
          <a:p>
            <a:r>
              <a:rPr lang="en-US" dirty="0"/>
              <a:t>Click to edit Master title style</a:t>
            </a:r>
          </a:p>
        </p:txBody>
      </p:sp>
    </p:spTree>
    <p:extLst>
      <p:ext uri="{BB962C8B-B14F-4D97-AF65-F5344CB8AC3E}">
        <p14:creationId xmlns:p14="http://schemas.microsoft.com/office/powerpoint/2010/main" val="1114977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p:spPr>
        <p:txBody>
          <a:bodyPr/>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3418703" y="6397540"/>
            <a:ext cx="4734697" cy="365125"/>
          </a:xfrm>
        </p:spPr>
        <p:txBody>
          <a:bodyPr/>
          <a:lstStyle>
            <a:lvl1pPr>
              <a:defRPr>
                <a:solidFill>
                  <a:schemeClr val="bg1"/>
                </a:solidFill>
              </a:defRPr>
            </a:lvl1pPr>
          </a:lstStyle>
          <a:p>
            <a:endParaRPr lang="en-US" dirty="0"/>
          </a:p>
        </p:txBody>
      </p:sp>
      <p:sp>
        <p:nvSpPr>
          <p:cNvPr id="10" name="Slide Number Placeholder 5"/>
          <p:cNvSpPr>
            <a:spLocks noGrp="1"/>
          </p:cNvSpPr>
          <p:nvPr>
            <p:ph type="sldNum" sz="quarter" idx="4"/>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
        <p:nvSpPr>
          <p:cNvPr id="12" name="Title 1"/>
          <p:cNvSpPr>
            <a:spLocks noGrp="1"/>
          </p:cNvSpPr>
          <p:nvPr>
            <p:ph type="title"/>
          </p:nvPr>
        </p:nvSpPr>
        <p:spPr>
          <a:xfrm>
            <a:off x="0" y="310858"/>
            <a:ext cx="12192000" cy="958349"/>
          </a:xfrm>
          <a:solidFill>
            <a:schemeClr val="accent2"/>
          </a:solidFill>
        </p:spPr>
        <p:txBody>
          <a:bodyPr/>
          <a:lstStyle>
            <a:lvl1pPr marL="119063" indent="0">
              <a:defRPr b="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359978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a:solidFill>
            <a:srgbClr val="005F84"/>
          </a:solidFill>
        </p:spPr>
        <p:txBody>
          <a:bodyPr anchor="ctr"/>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a:solidFill>
            <a:srgbClr val="005F84"/>
          </a:solidFill>
        </p:spPr>
        <p:txBody>
          <a:bodyPr anchor="ctr"/>
          <a:lstStyle>
            <a:lvl1pPr marL="0" indent="0">
              <a:buNone/>
              <a:defRPr lang="en-US" sz="2400" b="1" kern="1200" smtClean="0">
                <a:solidFill>
                  <a:schemeClr val="bg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7"/>
          <p:cNvSpPr>
            <a:spLocks noGrp="1"/>
          </p:cNvSpPr>
          <p:nvPr>
            <p:ph type="ftr" sz="quarter" idx="11"/>
          </p:nvPr>
        </p:nvSpPr>
        <p:spPr>
          <a:xfrm>
            <a:off x="3295135" y="6405778"/>
            <a:ext cx="4858265" cy="365125"/>
          </a:xfrm>
        </p:spPr>
        <p:txBody>
          <a:bodyPr/>
          <a:lstStyle>
            <a:lvl1pPr>
              <a:defRPr>
                <a:solidFill>
                  <a:schemeClr val="bg1"/>
                </a:solidFill>
              </a:defRPr>
            </a:lvl1pPr>
          </a:lstStyle>
          <a:p>
            <a:endParaRPr lang="en-US" dirty="0"/>
          </a:p>
        </p:txBody>
      </p:sp>
      <p:sp>
        <p:nvSpPr>
          <p:cNvPr id="10" name="Title 1"/>
          <p:cNvSpPr>
            <a:spLocks noGrp="1"/>
          </p:cNvSpPr>
          <p:nvPr>
            <p:ph type="title"/>
          </p:nvPr>
        </p:nvSpPr>
        <p:spPr>
          <a:xfrm>
            <a:off x="0" y="310858"/>
            <a:ext cx="12192000" cy="958349"/>
          </a:xfrm>
          <a:solidFill>
            <a:srgbClr val="F6B11A"/>
          </a:solidFill>
        </p:spPr>
        <p:txBody>
          <a:bodyPr/>
          <a:lstStyle>
            <a:lvl1pPr marL="457200" indent="4763">
              <a:defRPr b="0"/>
            </a:lvl1pPr>
          </a:lstStyle>
          <a:p>
            <a:r>
              <a:rPr lang="en-US" dirty="0"/>
              <a:t>Click to edit Master title style</a:t>
            </a:r>
          </a:p>
        </p:txBody>
      </p:sp>
      <p:sp>
        <p:nvSpPr>
          <p:cNvPr id="12" name="Slide Number Placeholder 5"/>
          <p:cNvSpPr>
            <a:spLocks noGrp="1"/>
          </p:cNvSpPr>
          <p:nvPr>
            <p:ph type="sldNum" sz="quarter" idx="12"/>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14070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Blank">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163330" y="6422254"/>
            <a:ext cx="4990070" cy="365125"/>
          </a:xfrm>
        </p:spPr>
        <p:txBody>
          <a:bodyPr/>
          <a:lstStyle>
            <a:lvl1pPr>
              <a:defRPr>
                <a:solidFill>
                  <a:schemeClr val="bg1"/>
                </a:solidFill>
              </a:defRPr>
            </a:lvl1pPr>
          </a:lstStyle>
          <a:p>
            <a:endParaRPr lang="en-US" dirty="0"/>
          </a:p>
        </p:txBody>
      </p:sp>
      <p:sp>
        <p:nvSpPr>
          <p:cNvPr id="7" name="Slide Number Placeholder 5"/>
          <p:cNvSpPr>
            <a:spLocks noGrp="1"/>
          </p:cNvSpPr>
          <p:nvPr>
            <p:ph type="sldNum" sz="quarter" idx="4"/>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
        <p:nvSpPr>
          <p:cNvPr id="10" name="Title 1"/>
          <p:cNvSpPr>
            <a:spLocks noGrp="1"/>
          </p:cNvSpPr>
          <p:nvPr>
            <p:ph type="title"/>
          </p:nvPr>
        </p:nvSpPr>
        <p:spPr>
          <a:xfrm>
            <a:off x="0" y="310858"/>
            <a:ext cx="12192000" cy="958349"/>
          </a:xfrm>
          <a:solidFill>
            <a:srgbClr val="F6B11A"/>
          </a:solidFill>
        </p:spPr>
        <p:txBody>
          <a:bodyPr/>
          <a:lstStyle>
            <a:lvl1pPr marL="457200" indent="0">
              <a:defRPr b="0"/>
            </a:lvl1pPr>
          </a:lstStyle>
          <a:p>
            <a:r>
              <a:rPr lang="en-US" dirty="0"/>
              <a:t>Click to edit Master title style</a:t>
            </a:r>
          </a:p>
        </p:txBody>
      </p:sp>
    </p:spTree>
    <p:extLst>
      <p:ext uri="{BB962C8B-B14F-4D97-AF65-F5344CB8AC3E}">
        <p14:creationId xmlns:p14="http://schemas.microsoft.com/office/powerpoint/2010/main" val="1209072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163330" y="6422254"/>
            <a:ext cx="4990070" cy="365125"/>
          </a:xfrm>
        </p:spPr>
        <p:txBody>
          <a:bodyPr/>
          <a:lstStyle>
            <a:lvl1pPr>
              <a:defRPr>
                <a:solidFill>
                  <a:schemeClr val="bg1"/>
                </a:solidFill>
              </a:defRPr>
            </a:lvl1pPr>
          </a:lstStyle>
          <a:p>
            <a:endParaRPr lang="en-US" dirty="0"/>
          </a:p>
        </p:txBody>
      </p:sp>
      <p:sp>
        <p:nvSpPr>
          <p:cNvPr id="7" name="Slide Number Placeholder 5"/>
          <p:cNvSpPr>
            <a:spLocks noGrp="1"/>
          </p:cNvSpPr>
          <p:nvPr>
            <p:ph type="sldNum" sz="quarter" idx="4"/>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
        <p:nvSpPr>
          <p:cNvPr id="10" name="Title 1"/>
          <p:cNvSpPr>
            <a:spLocks noGrp="1"/>
          </p:cNvSpPr>
          <p:nvPr>
            <p:ph type="title"/>
          </p:nvPr>
        </p:nvSpPr>
        <p:spPr>
          <a:xfrm>
            <a:off x="0" y="310858"/>
            <a:ext cx="12192000" cy="958349"/>
          </a:xfrm>
          <a:solidFill>
            <a:schemeClr val="accent2"/>
          </a:solidFill>
        </p:spPr>
        <p:txBody>
          <a:bodyPr/>
          <a:lstStyle>
            <a:lvl1pPr marL="457200" indent="0">
              <a:defRPr b="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4020640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solidFill>
        </p:spPr>
        <p:txBody>
          <a:bodyPr/>
          <a:lstStyle>
            <a:lvl1pPr>
              <a:defRPr>
                <a:solidFill>
                  <a:schemeClr val="bg1"/>
                </a:solidFill>
              </a:defRPr>
            </a:lvl1pPr>
          </a:lstStyle>
          <a:p>
            <a:r>
              <a:rPr lang="en-US" dirty="0"/>
              <a:t>Click to edit Master title style</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9E3AB5-2075-4D05-9263-E6829DCFE8AA}" type="slidenum">
              <a:rPr lang="en-US" smtClean="0"/>
              <a:pPr/>
              <a:t>‹#›</a:t>
            </a:fld>
            <a:endParaRPr lang="en-US" dirty="0"/>
          </a:p>
        </p:txBody>
      </p:sp>
      <p:sp>
        <p:nvSpPr>
          <p:cNvPr id="8" name="Content Placeholder 2"/>
          <p:cNvSpPr>
            <a:spLocks noGrp="1"/>
          </p:cNvSpPr>
          <p:nvPr>
            <p:ph idx="1"/>
          </p:nvPr>
        </p:nvSpPr>
        <p:spPr>
          <a:xfrm>
            <a:off x="838200" y="1540042"/>
            <a:ext cx="10515600" cy="4504372"/>
          </a:xfrm>
        </p:spPr>
        <p:txBody>
          <a:bodyPr/>
          <a:lstStyle>
            <a:lvl1pPr>
              <a:spcBef>
                <a:spcPts val="0"/>
              </a:spcBef>
              <a:spcAft>
                <a:spcPts val="600"/>
              </a:spcAft>
              <a:defRPr/>
            </a:lvl1pPr>
            <a:lvl2pPr>
              <a:spcBef>
                <a:spcPts val="0"/>
              </a:spcBef>
              <a:spcAft>
                <a:spcPts val="600"/>
              </a:spcAft>
              <a:defRPr/>
            </a:lvl2pPr>
            <a:lvl3pPr>
              <a:spcBef>
                <a:spcPts val="0"/>
              </a:spcBef>
              <a:spcAft>
                <a:spcPts val="600"/>
              </a:spcAft>
              <a:defRPr/>
            </a:lvl3pPr>
            <a:lvl4pPr>
              <a:spcBef>
                <a:spcPts val="0"/>
              </a:spcBef>
              <a:spcAft>
                <a:spcPts val="600"/>
              </a:spcAft>
              <a:defRPr/>
            </a:lvl4pPr>
            <a:lvl5pPr>
              <a:spcBef>
                <a:spcPts val="0"/>
              </a:spcBef>
              <a:spcAft>
                <a:spcPts val="60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88637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258763"/>
            <a:ext cx="10515600" cy="1031875"/>
          </a:xfrm>
          <a:prstGeom prst="rect">
            <a:avLst/>
          </a:prstGeom>
          <a:solidFill>
            <a:srgbClr val="F6B11A"/>
          </a:solidFill>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0" y="6345238"/>
            <a:ext cx="12192000" cy="501650"/>
          </a:xfrm>
          <a:prstGeom prst="rect">
            <a:avLst/>
          </a:prstGeom>
          <a:solidFill>
            <a:srgbClr val="005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3"/>
          </p:nvPr>
        </p:nvSpPr>
        <p:spPr>
          <a:xfrm>
            <a:off x="3007895" y="6404910"/>
            <a:ext cx="5145505"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9316994" y="6406236"/>
            <a:ext cx="2743200" cy="365125"/>
          </a:xfrm>
          <a:prstGeom prst="rect">
            <a:avLst/>
          </a:prstGeom>
        </p:spPr>
        <p:txBody>
          <a:bodyPr vert="horz" lIns="91440" tIns="45720" rIns="91440" bIns="45720" rtlCol="0" anchor="ctr"/>
          <a:lstStyle>
            <a:lvl1pPr algn="r">
              <a:defRPr sz="1200">
                <a:solidFill>
                  <a:schemeClr val="bg1"/>
                </a:solidFill>
              </a:defRPr>
            </a:lvl1pPr>
          </a:lstStyle>
          <a:p>
            <a:fld id="{919E3AB5-2075-4D05-9263-E6829DCFE8AA}" type="slidenum">
              <a:rPr lang="en-US" smtClean="0"/>
              <a:pPr/>
              <a:t>‹#›</a:t>
            </a:fld>
            <a:endParaRPr lang="en-US" dirty="0"/>
          </a:p>
        </p:txBody>
      </p:sp>
    </p:spTree>
    <p:extLst>
      <p:ext uri="{BB962C8B-B14F-4D97-AF65-F5344CB8AC3E}">
        <p14:creationId xmlns:p14="http://schemas.microsoft.com/office/powerpoint/2010/main" val="2398668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62" r:id="rId5"/>
    <p:sldLayoutId id="2147483653" r:id="rId6"/>
    <p:sldLayoutId id="2147483654" r:id="rId7"/>
    <p:sldLayoutId id="2147483663" r:id="rId8"/>
    <p:sldLayoutId id="2147483659" r:id="rId9"/>
    <p:sldLayoutId id="2147483666" r:id="rId10"/>
    <p:sldLayoutId id="2147483655" r:id="rId11"/>
    <p:sldLayoutId id="2147483656" r:id="rId12"/>
    <p:sldLayoutId id="2147483657" r:id="rId13"/>
    <p:sldLayoutId id="2147483661" r:id="rId14"/>
    <p:sldLayoutId id="2147483664" r:id="rId15"/>
    <p:sldLayoutId id="2147483658" r:id="rId16"/>
  </p:sldLayoutIdLst>
  <p:hf hdr="0" dt="0"/>
  <p:txStyles>
    <p:title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9.xml"/><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C183D7F6-B498-43B3-948B-1728B52AA6E4}">
                <adec:decorative xmlns:adec="http://schemas.microsoft.com/office/drawing/2017/decorative" val="1"/>
              </a:ext>
            </a:extLst>
          </p:cNvPr>
          <p:cNvSpPr>
            <a:spLocks noGrp="1"/>
          </p:cNvSpPr>
          <p:nvPr>
            <p:ph type="ftr" sz="quarter" idx="10"/>
          </p:nvPr>
        </p:nvSpPr>
        <p:spPr/>
        <p:txBody>
          <a:bodyPr/>
          <a:lstStyle/>
          <a:p>
            <a:endParaRPr lang="en-US" dirty="0"/>
          </a:p>
        </p:txBody>
      </p:sp>
      <p:sp>
        <p:nvSpPr>
          <p:cNvPr id="4" name="Title 3"/>
          <p:cNvSpPr>
            <a:spLocks noGrp="1"/>
          </p:cNvSpPr>
          <p:nvPr>
            <p:ph type="ctrTitle" idx="4294967295"/>
          </p:nvPr>
        </p:nvSpPr>
        <p:spPr>
          <a:xfrm>
            <a:off x="0" y="1776413"/>
            <a:ext cx="12192000" cy="3371850"/>
          </a:xfrm>
        </p:spPr>
        <p:txBody>
          <a:bodyPr>
            <a:normAutofit/>
          </a:bodyPr>
          <a:lstStyle/>
          <a:p>
            <a:r>
              <a:rPr lang="en-US" sz="5600" dirty="0"/>
              <a:t>Supplemental Training Content: </a:t>
            </a:r>
            <a:br>
              <a:rPr lang="en-US" sz="5600" dirty="0"/>
            </a:br>
            <a:r>
              <a:rPr lang="en-US" sz="5600" dirty="0"/>
              <a:t>Title IX Coordinator </a:t>
            </a:r>
            <a:br>
              <a:rPr lang="en-US" sz="5600" dirty="0"/>
            </a:br>
            <a:r>
              <a:rPr lang="en-US" sz="5600" dirty="0"/>
              <a:t>and CEO </a:t>
            </a:r>
            <a:br>
              <a:rPr lang="en-US" sz="5600" dirty="0"/>
            </a:br>
            <a:r>
              <a:rPr lang="en-US" sz="5600" dirty="0"/>
              <a:t>Report Templates</a:t>
            </a:r>
          </a:p>
        </p:txBody>
      </p:sp>
      <p:sp>
        <p:nvSpPr>
          <p:cNvPr id="2" name="Slide Number Placeholder 1"/>
          <p:cNvSpPr>
            <a:spLocks noGrp="1"/>
          </p:cNvSpPr>
          <p:nvPr>
            <p:ph type="sldNum" sz="quarter" idx="11"/>
          </p:nvPr>
        </p:nvSpPr>
        <p:spPr/>
        <p:txBody>
          <a:bodyPr/>
          <a:lstStyle/>
          <a:p>
            <a:fld id="{919E3AB5-2075-4D05-9263-E6829DCFE8AA}" type="slidenum">
              <a:rPr lang="en-US" smtClean="0"/>
              <a:pPr/>
              <a:t>1</a:t>
            </a:fld>
            <a:endParaRPr lang="en-US" dirty="0"/>
          </a:p>
        </p:txBody>
      </p:sp>
    </p:spTree>
    <p:extLst>
      <p:ext uri="{BB962C8B-B14F-4D97-AF65-F5344CB8AC3E}">
        <p14:creationId xmlns:p14="http://schemas.microsoft.com/office/powerpoint/2010/main" val="607103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3F1DD-76EC-48EA-82C4-F8F6041A64DF}"/>
              </a:ext>
            </a:extLst>
          </p:cNvPr>
          <p:cNvSpPr>
            <a:spLocks noGrp="1"/>
          </p:cNvSpPr>
          <p:nvPr>
            <p:ph type="title"/>
          </p:nvPr>
        </p:nvSpPr>
        <p:spPr/>
        <p:txBody>
          <a:bodyPr/>
          <a:lstStyle/>
          <a:p>
            <a:r>
              <a:rPr lang="en-US" dirty="0"/>
              <a:t>Example 1</a:t>
            </a:r>
          </a:p>
        </p:txBody>
      </p:sp>
      <p:sp>
        <p:nvSpPr>
          <p:cNvPr id="3" name="Footer Placeholder 2">
            <a:extLst>
              <a:ext uri="{FF2B5EF4-FFF2-40B4-BE49-F238E27FC236}">
                <a16:creationId xmlns:a16="http://schemas.microsoft.com/office/drawing/2014/main" id="{7012F4F7-B701-4B2F-9A83-1695A93DA78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6E3D1AC-ADF8-4374-B8C3-8772D6B98CD5}"/>
              </a:ext>
            </a:extLst>
          </p:cNvPr>
          <p:cNvSpPr>
            <a:spLocks noGrp="1"/>
          </p:cNvSpPr>
          <p:nvPr>
            <p:ph type="sldNum" sz="quarter" idx="12"/>
          </p:nvPr>
        </p:nvSpPr>
        <p:spPr/>
        <p:txBody>
          <a:bodyPr/>
          <a:lstStyle/>
          <a:p>
            <a:fld id="{919E3AB5-2075-4D05-9263-E6829DCFE8AA}" type="slidenum">
              <a:rPr lang="en-US" smtClean="0"/>
              <a:pPr/>
              <a:t>10</a:t>
            </a:fld>
            <a:endParaRPr lang="en-US" dirty="0"/>
          </a:p>
        </p:txBody>
      </p:sp>
      <p:sp>
        <p:nvSpPr>
          <p:cNvPr id="5" name="Content Placeholder 4">
            <a:extLst>
              <a:ext uri="{FF2B5EF4-FFF2-40B4-BE49-F238E27FC236}">
                <a16:creationId xmlns:a16="http://schemas.microsoft.com/office/drawing/2014/main" id="{7CADBB7B-2D52-4E39-85D0-E07F1D3AE17F}"/>
              </a:ext>
            </a:extLst>
          </p:cNvPr>
          <p:cNvSpPr>
            <a:spLocks noGrp="1"/>
          </p:cNvSpPr>
          <p:nvPr>
            <p:ph idx="1"/>
          </p:nvPr>
        </p:nvSpPr>
        <p:spPr>
          <a:xfrm>
            <a:off x="838200" y="1540042"/>
            <a:ext cx="10515600" cy="4504372"/>
          </a:xfrm>
        </p:spPr>
        <p:txBody>
          <a:bodyPr>
            <a:normAutofit lnSpcReduction="10000"/>
          </a:bodyPr>
          <a:lstStyle/>
          <a:p>
            <a:pPr marL="0" indent="0">
              <a:buNone/>
            </a:pPr>
            <a:r>
              <a:rPr lang="en-US" i="1" dirty="0"/>
              <a:t>A parent of a student reports to the institution’s TIXC that a student has been sexually harassed by Faculty A throughout the semester. The TIXC hasn’t received any reports about this incident from any employees at this time. </a:t>
            </a:r>
          </a:p>
          <a:p>
            <a:pPr marL="0" indent="0">
              <a:buNone/>
            </a:pPr>
            <a:endParaRPr lang="en-US" i="1" dirty="0"/>
          </a:p>
          <a:p>
            <a:pPr marL="0" indent="0">
              <a:buNone/>
            </a:pPr>
            <a:r>
              <a:rPr lang="en-US" b="1" i="1" dirty="0"/>
              <a:t>Answer</a:t>
            </a:r>
            <a:r>
              <a:rPr lang="en-US" i="1" dirty="0"/>
              <a:t>: The TIXC determines that since the report was submitted by a </a:t>
            </a:r>
            <a:r>
              <a:rPr lang="en-US" i="1" dirty="0">
                <a:solidFill>
                  <a:srgbClr val="FF0000"/>
                </a:solidFill>
              </a:rPr>
              <a:t>non-employee third-party </a:t>
            </a:r>
            <a:r>
              <a:rPr lang="en-US" i="1" dirty="0"/>
              <a:t>(parent), and no reports have been submitted about this incident from employees (required reporters under the new law), the TIXC could omit this report from the TIXC Report.</a:t>
            </a:r>
          </a:p>
        </p:txBody>
      </p:sp>
    </p:spTree>
    <p:extLst>
      <p:ext uri="{BB962C8B-B14F-4D97-AF65-F5344CB8AC3E}">
        <p14:creationId xmlns:p14="http://schemas.microsoft.com/office/powerpoint/2010/main" val="1678178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3F1DD-76EC-48EA-82C4-F8F6041A64DF}"/>
              </a:ext>
            </a:extLst>
          </p:cNvPr>
          <p:cNvSpPr>
            <a:spLocks noGrp="1"/>
          </p:cNvSpPr>
          <p:nvPr>
            <p:ph type="title"/>
          </p:nvPr>
        </p:nvSpPr>
        <p:spPr/>
        <p:txBody>
          <a:bodyPr/>
          <a:lstStyle/>
          <a:p>
            <a:r>
              <a:rPr lang="en-US" dirty="0"/>
              <a:t>Example 2</a:t>
            </a:r>
          </a:p>
        </p:txBody>
      </p:sp>
      <p:sp>
        <p:nvSpPr>
          <p:cNvPr id="3" name="Footer Placeholder 2">
            <a:extLst>
              <a:ext uri="{FF2B5EF4-FFF2-40B4-BE49-F238E27FC236}">
                <a16:creationId xmlns:a16="http://schemas.microsoft.com/office/drawing/2014/main" id="{7012F4F7-B701-4B2F-9A83-1695A93DA78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6E3D1AC-ADF8-4374-B8C3-8772D6B98CD5}"/>
              </a:ext>
            </a:extLst>
          </p:cNvPr>
          <p:cNvSpPr>
            <a:spLocks noGrp="1"/>
          </p:cNvSpPr>
          <p:nvPr>
            <p:ph type="sldNum" sz="quarter" idx="12"/>
          </p:nvPr>
        </p:nvSpPr>
        <p:spPr/>
        <p:txBody>
          <a:bodyPr/>
          <a:lstStyle/>
          <a:p>
            <a:fld id="{919E3AB5-2075-4D05-9263-E6829DCFE8AA}" type="slidenum">
              <a:rPr lang="en-US" smtClean="0"/>
              <a:pPr/>
              <a:t>11</a:t>
            </a:fld>
            <a:endParaRPr lang="en-US" dirty="0"/>
          </a:p>
        </p:txBody>
      </p:sp>
      <p:sp>
        <p:nvSpPr>
          <p:cNvPr id="5" name="Content Placeholder 4">
            <a:extLst>
              <a:ext uri="{FF2B5EF4-FFF2-40B4-BE49-F238E27FC236}">
                <a16:creationId xmlns:a16="http://schemas.microsoft.com/office/drawing/2014/main" id="{7CADBB7B-2D52-4E39-85D0-E07F1D3AE17F}"/>
              </a:ext>
            </a:extLst>
          </p:cNvPr>
          <p:cNvSpPr>
            <a:spLocks noGrp="1"/>
          </p:cNvSpPr>
          <p:nvPr>
            <p:ph idx="1"/>
          </p:nvPr>
        </p:nvSpPr>
        <p:spPr>
          <a:xfrm>
            <a:off x="838200" y="1540042"/>
            <a:ext cx="10515600" cy="4504372"/>
          </a:xfrm>
        </p:spPr>
        <p:txBody>
          <a:bodyPr>
            <a:normAutofit lnSpcReduction="10000"/>
          </a:bodyPr>
          <a:lstStyle/>
          <a:p>
            <a:pPr marL="0" indent="0">
              <a:buNone/>
            </a:pPr>
            <a:r>
              <a:rPr lang="en-US" i="1" dirty="0"/>
              <a:t>Student directly reports to the TIXC that they were sexually assaulted (raped) by another student, using the institution’s online report form. The TIXC hasn’t received any reports about this incident from any employees at this time. </a:t>
            </a:r>
          </a:p>
          <a:p>
            <a:pPr marL="0" indent="0">
              <a:buNone/>
            </a:pPr>
            <a:endParaRPr lang="en-US" i="1" dirty="0"/>
          </a:p>
          <a:p>
            <a:pPr marL="0" indent="0">
              <a:buNone/>
            </a:pPr>
            <a:r>
              <a:rPr lang="en-US" b="1" i="1" dirty="0"/>
              <a:t>Answer</a:t>
            </a:r>
            <a:r>
              <a:rPr lang="en-US" i="1" dirty="0"/>
              <a:t>: The TIXC determines that since the report was submitted directly from the complainant (alleged victim), and no reports have been submitted about this incident from employees (required reporters under the new law), the TIXC could omit this report from the TIXC Report.</a:t>
            </a:r>
          </a:p>
        </p:txBody>
      </p:sp>
    </p:spTree>
    <p:extLst>
      <p:ext uri="{BB962C8B-B14F-4D97-AF65-F5344CB8AC3E}">
        <p14:creationId xmlns:p14="http://schemas.microsoft.com/office/powerpoint/2010/main" val="374130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3F1DD-76EC-48EA-82C4-F8F6041A64DF}"/>
              </a:ext>
            </a:extLst>
          </p:cNvPr>
          <p:cNvSpPr>
            <a:spLocks noGrp="1"/>
          </p:cNvSpPr>
          <p:nvPr>
            <p:ph type="title"/>
          </p:nvPr>
        </p:nvSpPr>
        <p:spPr/>
        <p:txBody>
          <a:bodyPr/>
          <a:lstStyle/>
          <a:p>
            <a:r>
              <a:rPr lang="en-US" dirty="0"/>
              <a:t>Example 3</a:t>
            </a:r>
          </a:p>
        </p:txBody>
      </p:sp>
      <p:sp>
        <p:nvSpPr>
          <p:cNvPr id="3" name="Footer Placeholder 2">
            <a:extLst>
              <a:ext uri="{FF2B5EF4-FFF2-40B4-BE49-F238E27FC236}">
                <a16:creationId xmlns:a16="http://schemas.microsoft.com/office/drawing/2014/main" id="{7012F4F7-B701-4B2F-9A83-1695A93DA78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6E3D1AC-ADF8-4374-B8C3-8772D6B98CD5}"/>
              </a:ext>
            </a:extLst>
          </p:cNvPr>
          <p:cNvSpPr>
            <a:spLocks noGrp="1"/>
          </p:cNvSpPr>
          <p:nvPr>
            <p:ph type="sldNum" sz="quarter" idx="12"/>
          </p:nvPr>
        </p:nvSpPr>
        <p:spPr/>
        <p:txBody>
          <a:bodyPr/>
          <a:lstStyle/>
          <a:p>
            <a:fld id="{919E3AB5-2075-4D05-9263-E6829DCFE8AA}" type="slidenum">
              <a:rPr lang="en-US" smtClean="0"/>
              <a:pPr/>
              <a:t>12</a:t>
            </a:fld>
            <a:endParaRPr lang="en-US" dirty="0"/>
          </a:p>
        </p:txBody>
      </p:sp>
      <p:sp>
        <p:nvSpPr>
          <p:cNvPr id="5" name="Content Placeholder 4">
            <a:extLst>
              <a:ext uri="{FF2B5EF4-FFF2-40B4-BE49-F238E27FC236}">
                <a16:creationId xmlns:a16="http://schemas.microsoft.com/office/drawing/2014/main" id="{7CADBB7B-2D52-4E39-85D0-E07F1D3AE17F}"/>
              </a:ext>
            </a:extLst>
          </p:cNvPr>
          <p:cNvSpPr>
            <a:spLocks noGrp="1"/>
          </p:cNvSpPr>
          <p:nvPr>
            <p:ph idx="1"/>
          </p:nvPr>
        </p:nvSpPr>
        <p:spPr>
          <a:xfrm>
            <a:off x="838200" y="1540042"/>
            <a:ext cx="10515600" cy="4708358"/>
          </a:xfrm>
        </p:spPr>
        <p:txBody>
          <a:bodyPr>
            <a:normAutofit fontScale="92500" lnSpcReduction="10000"/>
          </a:bodyPr>
          <a:lstStyle/>
          <a:p>
            <a:pPr marL="0" indent="0">
              <a:buNone/>
            </a:pPr>
            <a:r>
              <a:rPr lang="en-US" i="1" dirty="0"/>
              <a:t>Student discloses to an employee (academic advisor) that “something bad happened to them over the weekend.” The advisor gently interrupts and tells the student that they (the advisor) are a responsible employee and are required to report information to university officials (e.g. Title IX Coordinator) regarding certain types of incidents. The student declines to say anything further to the advisor. </a:t>
            </a:r>
          </a:p>
          <a:p>
            <a:pPr marL="0" indent="0">
              <a:buNone/>
            </a:pPr>
            <a:endParaRPr lang="en-US" i="1" dirty="0"/>
          </a:p>
          <a:p>
            <a:pPr marL="0" indent="0">
              <a:buNone/>
            </a:pPr>
            <a:r>
              <a:rPr lang="en-US" i="1" dirty="0"/>
              <a:t>The advisor provides the student with a handout listing various support services (in case the services may help the student, including confidential support services). The academic advisor reports all of this information to the TIXC, just in case this incident is applicable for required reporting. (example continued on next slide)</a:t>
            </a:r>
          </a:p>
        </p:txBody>
      </p:sp>
    </p:spTree>
    <p:extLst>
      <p:ext uri="{BB962C8B-B14F-4D97-AF65-F5344CB8AC3E}">
        <p14:creationId xmlns:p14="http://schemas.microsoft.com/office/powerpoint/2010/main" val="482790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3F1DD-76EC-48EA-82C4-F8F6041A64DF}"/>
              </a:ext>
            </a:extLst>
          </p:cNvPr>
          <p:cNvSpPr>
            <a:spLocks noGrp="1"/>
          </p:cNvSpPr>
          <p:nvPr>
            <p:ph type="title"/>
          </p:nvPr>
        </p:nvSpPr>
        <p:spPr/>
        <p:txBody>
          <a:bodyPr/>
          <a:lstStyle/>
          <a:p>
            <a:r>
              <a:rPr lang="en-US" dirty="0"/>
              <a:t>Example 3 (continued)</a:t>
            </a:r>
          </a:p>
        </p:txBody>
      </p:sp>
      <p:sp>
        <p:nvSpPr>
          <p:cNvPr id="3" name="Footer Placeholder 2">
            <a:extLst>
              <a:ext uri="{FF2B5EF4-FFF2-40B4-BE49-F238E27FC236}">
                <a16:creationId xmlns:a16="http://schemas.microsoft.com/office/drawing/2014/main" id="{7012F4F7-B701-4B2F-9A83-1695A93DA78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6E3D1AC-ADF8-4374-B8C3-8772D6B98CD5}"/>
              </a:ext>
            </a:extLst>
          </p:cNvPr>
          <p:cNvSpPr>
            <a:spLocks noGrp="1"/>
          </p:cNvSpPr>
          <p:nvPr>
            <p:ph type="sldNum" sz="quarter" idx="12"/>
          </p:nvPr>
        </p:nvSpPr>
        <p:spPr/>
        <p:txBody>
          <a:bodyPr/>
          <a:lstStyle/>
          <a:p>
            <a:fld id="{919E3AB5-2075-4D05-9263-E6829DCFE8AA}" type="slidenum">
              <a:rPr lang="en-US" smtClean="0"/>
              <a:pPr/>
              <a:t>13</a:t>
            </a:fld>
            <a:endParaRPr lang="en-US" dirty="0"/>
          </a:p>
        </p:txBody>
      </p:sp>
      <p:sp>
        <p:nvSpPr>
          <p:cNvPr id="5" name="Content Placeholder 4">
            <a:extLst>
              <a:ext uri="{FF2B5EF4-FFF2-40B4-BE49-F238E27FC236}">
                <a16:creationId xmlns:a16="http://schemas.microsoft.com/office/drawing/2014/main" id="{7CADBB7B-2D52-4E39-85D0-E07F1D3AE17F}"/>
              </a:ext>
            </a:extLst>
          </p:cNvPr>
          <p:cNvSpPr>
            <a:spLocks noGrp="1"/>
          </p:cNvSpPr>
          <p:nvPr>
            <p:ph idx="1"/>
          </p:nvPr>
        </p:nvSpPr>
        <p:spPr>
          <a:xfrm>
            <a:off x="838200" y="1540042"/>
            <a:ext cx="10515600" cy="4708358"/>
          </a:xfrm>
        </p:spPr>
        <p:txBody>
          <a:bodyPr>
            <a:normAutofit fontScale="92500" lnSpcReduction="10000"/>
          </a:bodyPr>
          <a:lstStyle/>
          <a:p>
            <a:pPr marL="0" indent="0">
              <a:buNone/>
            </a:pPr>
            <a:r>
              <a:rPr lang="en-US" b="1" i="1" dirty="0"/>
              <a:t>Answer</a:t>
            </a:r>
            <a:r>
              <a:rPr lang="en-US" i="1" dirty="0"/>
              <a:t>: The TIXC attempts to outreach to the student to understand the situation further, but the student does not respond to any of the TIXC attempts at contact. The TIXC determines that there is not enough information to categorize this report in any of the alleged reportable conduct categories (“sexual harassment,” “sexual assault</a:t>
            </a:r>
            <a:r>
              <a:rPr lang="en-US" i="1"/>
              <a:t>,” “dating </a:t>
            </a:r>
            <a:r>
              <a:rPr lang="en-US" i="1" dirty="0"/>
              <a:t>violence,” or </a:t>
            </a:r>
            <a:r>
              <a:rPr lang="en-US" i="1"/>
              <a:t>“stalking”), </a:t>
            </a:r>
            <a:r>
              <a:rPr lang="en-US" i="1" dirty="0"/>
              <a:t>and therefore, could omit this report from the TIXC Report.</a:t>
            </a:r>
          </a:p>
          <a:p>
            <a:pPr marL="0" indent="0">
              <a:buNone/>
            </a:pPr>
            <a:endParaRPr lang="en-US" i="1" dirty="0"/>
          </a:p>
          <a:p>
            <a:pPr marL="0" indent="0">
              <a:buNone/>
            </a:pPr>
            <a:r>
              <a:rPr lang="en-US" i="1" dirty="0"/>
              <a:t>The TIXC documents/categorizes this report as “Unknown” at this time, for the TIX internal record keeping. If additional information is discovered later, this report could be recategorized, and added to the TIXC Report, once applicable. </a:t>
            </a:r>
          </a:p>
        </p:txBody>
      </p:sp>
    </p:spTree>
    <p:extLst>
      <p:ext uri="{BB962C8B-B14F-4D97-AF65-F5344CB8AC3E}">
        <p14:creationId xmlns:p14="http://schemas.microsoft.com/office/powerpoint/2010/main" val="3957626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F7583-27A6-40E0-BE00-5F11CCEE05DC}"/>
              </a:ext>
            </a:extLst>
          </p:cNvPr>
          <p:cNvSpPr>
            <a:spLocks noGrp="1"/>
          </p:cNvSpPr>
          <p:nvPr>
            <p:ph type="title"/>
          </p:nvPr>
        </p:nvSpPr>
        <p:spPr>
          <a:xfrm>
            <a:off x="839788" y="244197"/>
            <a:ext cx="4046537" cy="5799220"/>
          </a:xfrm>
        </p:spPr>
        <p:txBody>
          <a:bodyPr>
            <a:normAutofit/>
          </a:bodyPr>
          <a:lstStyle/>
          <a:p>
            <a:r>
              <a:rPr lang="en-US" dirty="0"/>
              <a:t>2. Report compilation for a reporting period</a:t>
            </a:r>
          </a:p>
        </p:txBody>
      </p:sp>
      <p:sp>
        <p:nvSpPr>
          <p:cNvPr id="3" name="Content Placeholder 2">
            <a:extLst>
              <a:ext uri="{FF2B5EF4-FFF2-40B4-BE49-F238E27FC236}">
                <a16:creationId xmlns:a16="http://schemas.microsoft.com/office/drawing/2014/main" id="{60903BB7-FD53-4E0D-B78A-33C8BA7B3A5E}"/>
              </a:ext>
            </a:extLst>
          </p:cNvPr>
          <p:cNvSpPr>
            <a:spLocks noGrp="1"/>
          </p:cNvSpPr>
          <p:nvPr>
            <p:ph idx="1"/>
          </p:nvPr>
        </p:nvSpPr>
        <p:spPr>
          <a:xfrm>
            <a:off x="5183187" y="328864"/>
            <a:ext cx="6169025" cy="5799220"/>
          </a:xfrm>
        </p:spPr>
        <p:txBody>
          <a:bodyPr>
            <a:normAutofit fontScale="85000" lnSpcReduction="20000"/>
          </a:bodyPr>
          <a:lstStyle/>
          <a:p>
            <a:pPr marL="0" indent="0">
              <a:buNone/>
            </a:pPr>
            <a:r>
              <a:rPr lang="en-US" b="1" dirty="0"/>
              <a:t>Compile the following information:</a:t>
            </a:r>
          </a:p>
          <a:p>
            <a:r>
              <a:rPr lang="en-US" u="sng" dirty="0"/>
              <a:t>Case number</a:t>
            </a:r>
            <a:r>
              <a:rPr lang="en-US" dirty="0"/>
              <a:t>: Establish an “anchor” on the report that is non-identifiable of the individuals involved, but can be tracked back to the record, for accuracy of reporting updates on the case.</a:t>
            </a:r>
          </a:p>
          <a:p>
            <a:r>
              <a:rPr lang="en-US" dirty="0"/>
              <a:t>When identifiable, consolidate </a:t>
            </a:r>
            <a:r>
              <a:rPr lang="en-US" u="sng" dirty="0"/>
              <a:t>duplicate reports</a:t>
            </a:r>
            <a:r>
              <a:rPr lang="en-US" dirty="0"/>
              <a:t> into </a:t>
            </a:r>
            <a:r>
              <a:rPr lang="en-US" b="1" dirty="0"/>
              <a:t>one</a:t>
            </a:r>
            <a:r>
              <a:rPr lang="en-US" dirty="0"/>
              <a:t> case number, and count the report one time in the CEO Report’s summary data.</a:t>
            </a:r>
          </a:p>
          <a:p>
            <a:r>
              <a:rPr lang="en-US" dirty="0"/>
              <a:t>Optional: Note any reports that were received by </a:t>
            </a:r>
            <a:r>
              <a:rPr lang="en-US" u="sng" dirty="0"/>
              <a:t>confidential employees. </a:t>
            </a:r>
            <a:endParaRPr lang="en-US" dirty="0"/>
          </a:p>
        </p:txBody>
      </p:sp>
      <p:sp>
        <p:nvSpPr>
          <p:cNvPr id="5" name="Footer Placeholder 4">
            <a:extLst>
              <a:ext uri="{FF2B5EF4-FFF2-40B4-BE49-F238E27FC236}">
                <a16:creationId xmlns:a16="http://schemas.microsoft.com/office/drawing/2014/main" id="{2BF93574-7E2E-4909-ADD7-23E4B3BDEC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EEA8283-6236-487D-BDA0-94857696034D}"/>
              </a:ext>
            </a:extLst>
          </p:cNvPr>
          <p:cNvSpPr>
            <a:spLocks noGrp="1"/>
          </p:cNvSpPr>
          <p:nvPr>
            <p:ph type="sldNum" sz="quarter" idx="4"/>
          </p:nvPr>
        </p:nvSpPr>
        <p:spPr/>
        <p:txBody>
          <a:bodyPr/>
          <a:lstStyle/>
          <a:p>
            <a:fld id="{919E3AB5-2075-4D05-9263-E6829DCFE8AA}" type="slidenum">
              <a:rPr lang="en-US" smtClean="0"/>
              <a:pPr/>
              <a:t>14</a:t>
            </a:fld>
            <a:endParaRPr lang="en-US" dirty="0"/>
          </a:p>
        </p:txBody>
      </p:sp>
    </p:spTree>
    <p:extLst>
      <p:ext uri="{BB962C8B-B14F-4D97-AF65-F5344CB8AC3E}">
        <p14:creationId xmlns:p14="http://schemas.microsoft.com/office/powerpoint/2010/main" val="36244172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3F1DD-76EC-48EA-82C4-F8F6041A64DF}"/>
              </a:ext>
            </a:extLst>
          </p:cNvPr>
          <p:cNvSpPr>
            <a:spLocks noGrp="1"/>
          </p:cNvSpPr>
          <p:nvPr>
            <p:ph type="title"/>
          </p:nvPr>
        </p:nvSpPr>
        <p:spPr/>
        <p:txBody>
          <a:bodyPr/>
          <a:lstStyle/>
          <a:p>
            <a:r>
              <a:rPr lang="en-US" dirty="0"/>
              <a:t>Duplicate Reports: Example</a:t>
            </a:r>
          </a:p>
        </p:txBody>
      </p:sp>
      <p:sp>
        <p:nvSpPr>
          <p:cNvPr id="3" name="Footer Placeholder 2">
            <a:extLst>
              <a:ext uri="{FF2B5EF4-FFF2-40B4-BE49-F238E27FC236}">
                <a16:creationId xmlns:a16="http://schemas.microsoft.com/office/drawing/2014/main" id="{7012F4F7-B701-4B2F-9A83-1695A93DA78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6E3D1AC-ADF8-4374-B8C3-8772D6B98CD5}"/>
              </a:ext>
            </a:extLst>
          </p:cNvPr>
          <p:cNvSpPr>
            <a:spLocks noGrp="1"/>
          </p:cNvSpPr>
          <p:nvPr>
            <p:ph type="sldNum" sz="quarter" idx="12"/>
          </p:nvPr>
        </p:nvSpPr>
        <p:spPr/>
        <p:txBody>
          <a:bodyPr/>
          <a:lstStyle/>
          <a:p>
            <a:fld id="{919E3AB5-2075-4D05-9263-E6829DCFE8AA}" type="slidenum">
              <a:rPr lang="en-US" smtClean="0"/>
              <a:pPr/>
              <a:t>15</a:t>
            </a:fld>
            <a:endParaRPr lang="en-US" dirty="0"/>
          </a:p>
        </p:txBody>
      </p:sp>
      <p:sp>
        <p:nvSpPr>
          <p:cNvPr id="5" name="Content Placeholder 4">
            <a:extLst>
              <a:ext uri="{FF2B5EF4-FFF2-40B4-BE49-F238E27FC236}">
                <a16:creationId xmlns:a16="http://schemas.microsoft.com/office/drawing/2014/main" id="{7CADBB7B-2D52-4E39-85D0-E07F1D3AE17F}"/>
              </a:ext>
            </a:extLst>
          </p:cNvPr>
          <p:cNvSpPr>
            <a:spLocks noGrp="1"/>
          </p:cNvSpPr>
          <p:nvPr>
            <p:ph idx="1"/>
          </p:nvPr>
        </p:nvSpPr>
        <p:spPr>
          <a:xfrm>
            <a:off x="838200" y="1540042"/>
            <a:ext cx="10515600" cy="4708358"/>
          </a:xfrm>
        </p:spPr>
        <p:txBody>
          <a:bodyPr>
            <a:noAutofit/>
          </a:bodyPr>
          <a:lstStyle/>
          <a:p>
            <a:pPr marL="0" indent="0">
              <a:buNone/>
            </a:pPr>
            <a:r>
              <a:rPr lang="en-US" sz="2400" b="1" i="1" dirty="0"/>
              <a:t>Report 1</a:t>
            </a:r>
            <a:r>
              <a:rPr lang="en-US" sz="2400" i="1" dirty="0"/>
              <a:t>: The TIXC received a report from an employee (faculty member) that Student X disclosed in class that they (Student X) were “pushed around by their ex-boyfriend last semester” during a class activity. </a:t>
            </a:r>
          </a:p>
          <a:p>
            <a:pPr marL="0" indent="0">
              <a:buNone/>
            </a:pPr>
            <a:endParaRPr lang="en-US" sz="2400" i="1" dirty="0"/>
          </a:p>
          <a:p>
            <a:pPr marL="0" indent="0">
              <a:buNone/>
            </a:pPr>
            <a:r>
              <a:rPr lang="en-US" sz="2400" b="1" i="1" dirty="0"/>
              <a:t>Report 2</a:t>
            </a:r>
            <a:r>
              <a:rPr lang="en-US" sz="2400" i="1" dirty="0"/>
              <a:t>: The TIXC received another report from another employee (student’s faculty mentor) about 2 weeks after report #1 was received, that Student X shared that “last semester” they (Student) X sustained “bruises on their arms and shoulder” after being “thrown into the wall by their ex-boyfriend.” </a:t>
            </a:r>
          </a:p>
          <a:p>
            <a:pPr marL="0" indent="0">
              <a:buNone/>
            </a:pPr>
            <a:endParaRPr lang="en-US" sz="2400" dirty="0"/>
          </a:p>
        </p:txBody>
      </p:sp>
    </p:spTree>
    <p:extLst>
      <p:ext uri="{BB962C8B-B14F-4D97-AF65-F5344CB8AC3E}">
        <p14:creationId xmlns:p14="http://schemas.microsoft.com/office/powerpoint/2010/main" val="3018311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3F1DD-76EC-48EA-82C4-F8F6041A64DF}"/>
              </a:ext>
            </a:extLst>
          </p:cNvPr>
          <p:cNvSpPr>
            <a:spLocks noGrp="1"/>
          </p:cNvSpPr>
          <p:nvPr>
            <p:ph type="title"/>
          </p:nvPr>
        </p:nvSpPr>
        <p:spPr/>
        <p:txBody>
          <a:bodyPr/>
          <a:lstStyle/>
          <a:p>
            <a:r>
              <a:rPr lang="en-US" dirty="0"/>
              <a:t>Duplicate Reports: Example (continued)</a:t>
            </a:r>
          </a:p>
        </p:txBody>
      </p:sp>
      <p:sp>
        <p:nvSpPr>
          <p:cNvPr id="3" name="Footer Placeholder 2">
            <a:extLst>
              <a:ext uri="{FF2B5EF4-FFF2-40B4-BE49-F238E27FC236}">
                <a16:creationId xmlns:a16="http://schemas.microsoft.com/office/drawing/2014/main" id="{7012F4F7-B701-4B2F-9A83-1695A93DA78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6E3D1AC-ADF8-4374-B8C3-8772D6B98CD5}"/>
              </a:ext>
            </a:extLst>
          </p:cNvPr>
          <p:cNvSpPr>
            <a:spLocks noGrp="1"/>
          </p:cNvSpPr>
          <p:nvPr>
            <p:ph type="sldNum" sz="quarter" idx="12"/>
          </p:nvPr>
        </p:nvSpPr>
        <p:spPr/>
        <p:txBody>
          <a:bodyPr/>
          <a:lstStyle/>
          <a:p>
            <a:fld id="{919E3AB5-2075-4D05-9263-E6829DCFE8AA}" type="slidenum">
              <a:rPr lang="en-US" smtClean="0"/>
              <a:pPr/>
              <a:t>16</a:t>
            </a:fld>
            <a:endParaRPr lang="en-US" dirty="0"/>
          </a:p>
        </p:txBody>
      </p:sp>
      <p:sp>
        <p:nvSpPr>
          <p:cNvPr id="5" name="Content Placeholder 4">
            <a:extLst>
              <a:ext uri="{FF2B5EF4-FFF2-40B4-BE49-F238E27FC236}">
                <a16:creationId xmlns:a16="http://schemas.microsoft.com/office/drawing/2014/main" id="{7CADBB7B-2D52-4E39-85D0-E07F1D3AE17F}"/>
              </a:ext>
            </a:extLst>
          </p:cNvPr>
          <p:cNvSpPr>
            <a:spLocks noGrp="1"/>
          </p:cNvSpPr>
          <p:nvPr>
            <p:ph idx="1"/>
          </p:nvPr>
        </p:nvSpPr>
        <p:spPr>
          <a:xfrm>
            <a:off x="838200" y="1540042"/>
            <a:ext cx="10515600" cy="4708358"/>
          </a:xfrm>
        </p:spPr>
        <p:txBody>
          <a:bodyPr>
            <a:noAutofit/>
          </a:bodyPr>
          <a:lstStyle/>
          <a:p>
            <a:pPr marL="0" indent="0">
              <a:buNone/>
            </a:pPr>
            <a:r>
              <a:rPr lang="en-US" i="1" dirty="0"/>
              <a:t>A: The TIXC followed-up with Student X, determines that there is enough information to collapse the two reports into </a:t>
            </a:r>
            <a:r>
              <a:rPr lang="en-US" b="1" i="1" u="sng" dirty="0"/>
              <a:t>one case number</a:t>
            </a:r>
            <a:r>
              <a:rPr lang="en-US" b="1" i="1" dirty="0"/>
              <a:t>,</a:t>
            </a:r>
            <a:r>
              <a:rPr lang="en-US" i="1" dirty="0"/>
              <a:t> since the reports identify the same complainant (alleged victim), includes descriptions of the same respondent (alleged perpetrator), and includes descriptions of similar types of dating violence during the same time period. </a:t>
            </a:r>
          </a:p>
          <a:p>
            <a:pPr marL="0" indent="0">
              <a:buNone/>
            </a:pPr>
            <a:endParaRPr lang="en-US" dirty="0"/>
          </a:p>
        </p:txBody>
      </p:sp>
    </p:spTree>
    <p:extLst>
      <p:ext uri="{BB962C8B-B14F-4D97-AF65-F5344CB8AC3E}">
        <p14:creationId xmlns:p14="http://schemas.microsoft.com/office/powerpoint/2010/main" val="2756815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3F1DD-76EC-48EA-82C4-F8F6041A64DF}"/>
              </a:ext>
            </a:extLst>
          </p:cNvPr>
          <p:cNvSpPr>
            <a:spLocks noGrp="1"/>
          </p:cNvSpPr>
          <p:nvPr>
            <p:ph type="title"/>
          </p:nvPr>
        </p:nvSpPr>
        <p:spPr/>
        <p:txBody>
          <a:bodyPr/>
          <a:lstStyle/>
          <a:p>
            <a:r>
              <a:rPr lang="en-US" dirty="0"/>
              <a:t>Confidential Employee Reports: Example</a:t>
            </a:r>
          </a:p>
        </p:txBody>
      </p:sp>
      <p:sp>
        <p:nvSpPr>
          <p:cNvPr id="3" name="Footer Placeholder 2">
            <a:extLst>
              <a:ext uri="{FF2B5EF4-FFF2-40B4-BE49-F238E27FC236}">
                <a16:creationId xmlns:a16="http://schemas.microsoft.com/office/drawing/2014/main" id="{7012F4F7-B701-4B2F-9A83-1695A93DA78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6E3D1AC-ADF8-4374-B8C3-8772D6B98CD5}"/>
              </a:ext>
            </a:extLst>
          </p:cNvPr>
          <p:cNvSpPr>
            <a:spLocks noGrp="1"/>
          </p:cNvSpPr>
          <p:nvPr>
            <p:ph type="sldNum" sz="quarter" idx="12"/>
          </p:nvPr>
        </p:nvSpPr>
        <p:spPr/>
        <p:txBody>
          <a:bodyPr/>
          <a:lstStyle/>
          <a:p>
            <a:fld id="{919E3AB5-2075-4D05-9263-E6829DCFE8AA}" type="slidenum">
              <a:rPr lang="en-US" smtClean="0"/>
              <a:pPr/>
              <a:t>17</a:t>
            </a:fld>
            <a:endParaRPr lang="en-US" dirty="0"/>
          </a:p>
        </p:txBody>
      </p:sp>
      <p:sp>
        <p:nvSpPr>
          <p:cNvPr id="5" name="Content Placeholder 4" descr="Example showing how to document a confidential employee report.">
            <a:extLst>
              <a:ext uri="{FF2B5EF4-FFF2-40B4-BE49-F238E27FC236}">
                <a16:creationId xmlns:a16="http://schemas.microsoft.com/office/drawing/2014/main" id="{7CADBB7B-2D52-4E39-85D0-E07F1D3AE17F}"/>
              </a:ext>
            </a:extLst>
          </p:cNvPr>
          <p:cNvSpPr>
            <a:spLocks noGrp="1"/>
          </p:cNvSpPr>
          <p:nvPr>
            <p:ph idx="1"/>
          </p:nvPr>
        </p:nvSpPr>
        <p:spPr>
          <a:xfrm>
            <a:off x="838200" y="1540042"/>
            <a:ext cx="10515600" cy="4708358"/>
          </a:xfrm>
        </p:spPr>
        <p:txBody>
          <a:bodyPr>
            <a:noAutofit/>
          </a:bodyPr>
          <a:lstStyle/>
          <a:p>
            <a:pPr marL="0" indent="0">
              <a:buNone/>
            </a:pPr>
            <a:endParaRPr lang="en-US" sz="2200" dirty="0"/>
          </a:p>
          <a:p>
            <a:pPr marL="0" indent="0">
              <a:buNone/>
            </a:pPr>
            <a:endParaRPr lang="en-US" sz="2200" dirty="0"/>
          </a:p>
          <a:p>
            <a:pPr marL="0" indent="0">
              <a:buNone/>
            </a:pPr>
            <a:endParaRPr lang="en-US" sz="2200" dirty="0"/>
          </a:p>
          <a:p>
            <a:pPr marL="0" indent="0">
              <a:buNone/>
            </a:pPr>
            <a:endParaRPr lang="en-US" sz="2200" dirty="0"/>
          </a:p>
          <a:p>
            <a:pPr marL="0" indent="0">
              <a:buNone/>
            </a:pPr>
            <a:endParaRPr lang="en-US" sz="2200" dirty="0"/>
          </a:p>
          <a:p>
            <a:pPr marL="0" indent="0">
              <a:buNone/>
            </a:pPr>
            <a:endParaRPr lang="en-US" sz="2200" dirty="0"/>
          </a:p>
          <a:p>
            <a:pPr marL="0" indent="0">
              <a:buNone/>
            </a:pPr>
            <a:endParaRPr lang="en-US" sz="2200" dirty="0"/>
          </a:p>
          <a:p>
            <a:pPr marL="0" indent="0">
              <a:buNone/>
            </a:pPr>
            <a:endParaRPr lang="en-US" sz="2200" dirty="0"/>
          </a:p>
        </p:txBody>
      </p:sp>
      <p:pic>
        <p:nvPicPr>
          <p:cNvPr id="9" name="Picture 8" descr="Example showing how to document a confidential employee report.">
            <a:extLst>
              <a:ext uri="{FF2B5EF4-FFF2-40B4-BE49-F238E27FC236}">
                <a16:creationId xmlns:a16="http://schemas.microsoft.com/office/drawing/2014/main" id="{B871C44D-9398-4D07-AEB8-D2E50C9403A7}"/>
              </a:ext>
            </a:extLst>
          </p:cNvPr>
          <p:cNvPicPr>
            <a:picLocks noChangeAspect="1"/>
          </p:cNvPicPr>
          <p:nvPr/>
        </p:nvPicPr>
        <p:blipFill>
          <a:blip r:embed="rId3"/>
          <a:stretch>
            <a:fillRect/>
          </a:stretch>
        </p:blipFill>
        <p:spPr>
          <a:xfrm>
            <a:off x="1361576" y="1540042"/>
            <a:ext cx="9468847" cy="4042545"/>
          </a:xfrm>
          <a:prstGeom prst="rect">
            <a:avLst/>
          </a:prstGeom>
        </p:spPr>
      </p:pic>
    </p:spTree>
    <p:extLst>
      <p:ext uri="{BB962C8B-B14F-4D97-AF65-F5344CB8AC3E}">
        <p14:creationId xmlns:p14="http://schemas.microsoft.com/office/powerpoint/2010/main" val="2323230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1BF46DB-CE8F-4A5C-9CBB-FD2ED8CA42BF}"/>
              </a:ext>
            </a:extLst>
          </p:cNvPr>
          <p:cNvSpPr>
            <a:spLocks noGrp="1"/>
          </p:cNvSpPr>
          <p:nvPr>
            <p:ph type="title"/>
          </p:nvPr>
        </p:nvSpPr>
        <p:spPr>
          <a:xfrm>
            <a:off x="0" y="310858"/>
            <a:ext cx="12192000" cy="1294190"/>
          </a:xfrm>
        </p:spPr>
        <p:txBody>
          <a:bodyPr>
            <a:normAutofit fontScale="90000"/>
          </a:bodyPr>
          <a:lstStyle/>
          <a:p>
            <a:r>
              <a:rPr lang="en-US" dirty="0"/>
              <a:t>2. Report compilation for a reporting period (continued)</a:t>
            </a:r>
          </a:p>
        </p:txBody>
      </p:sp>
      <p:sp>
        <p:nvSpPr>
          <p:cNvPr id="7" name="TextBox 6">
            <a:extLst>
              <a:ext uri="{FF2B5EF4-FFF2-40B4-BE49-F238E27FC236}">
                <a16:creationId xmlns:a16="http://schemas.microsoft.com/office/drawing/2014/main" id="{3E799AA3-212A-44F0-9452-9B59A8BE1AF8}"/>
              </a:ext>
            </a:extLst>
          </p:cNvPr>
          <p:cNvSpPr txBox="1"/>
          <p:nvPr/>
        </p:nvSpPr>
        <p:spPr>
          <a:xfrm>
            <a:off x="838200" y="1765569"/>
            <a:ext cx="10515600" cy="523220"/>
          </a:xfrm>
          <a:prstGeom prst="rect">
            <a:avLst/>
          </a:prstGeom>
          <a:noFill/>
        </p:spPr>
        <p:txBody>
          <a:bodyPr wrap="square" rtlCol="0">
            <a:spAutoFit/>
          </a:bodyPr>
          <a:lstStyle/>
          <a:p>
            <a:r>
              <a:rPr lang="en-US" sz="2800" b="1" dirty="0"/>
              <a:t>Compile the following information:</a:t>
            </a:r>
          </a:p>
        </p:txBody>
      </p:sp>
      <p:sp>
        <p:nvSpPr>
          <p:cNvPr id="2" name="Content Placeholder 1">
            <a:extLst>
              <a:ext uri="{FF2B5EF4-FFF2-40B4-BE49-F238E27FC236}">
                <a16:creationId xmlns:a16="http://schemas.microsoft.com/office/drawing/2014/main" id="{B89CA816-F335-4430-8FAA-FAFF371FB67F}"/>
              </a:ext>
            </a:extLst>
          </p:cNvPr>
          <p:cNvSpPr>
            <a:spLocks noGrp="1"/>
          </p:cNvSpPr>
          <p:nvPr>
            <p:ph sz="half" idx="1"/>
          </p:nvPr>
        </p:nvSpPr>
        <p:spPr>
          <a:xfrm>
            <a:off x="838200" y="2390273"/>
            <a:ext cx="5041232" cy="3786689"/>
          </a:xfrm>
        </p:spPr>
        <p:txBody>
          <a:bodyPr>
            <a:normAutofit fontScale="92500" lnSpcReduction="20000"/>
          </a:bodyPr>
          <a:lstStyle/>
          <a:p>
            <a:r>
              <a:rPr lang="en-US" u="sng" dirty="0"/>
              <a:t>Date Received</a:t>
            </a:r>
            <a:r>
              <a:rPr lang="en-US" dirty="0"/>
              <a:t>: The date the report was received by the TIXC; If duplicate reports are consolidated, use the date the first report was received.</a:t>
            </a:r>
          </a:p>
          <a:p>
            <a:r>
              <a:rPr lang="en-US" u="sng" dirty="0"/>
              <a:t>Alleged Conduct Reported by Employees under § 51.252</a:t>
            </a:r>
            <a:r>
              <a:rPr lang="en-US" dirty="0"/>
              <a:t>: The type of incident described constitutes “sexual harassment,” “sexual assault,” “dating violence,” or “stalking”</a:t>
            </a:r>
          </a:p>
        </p:txBody>
      </p:sp>
      <p:sp>
        <p:nvSpPr>
          <p:cNvPr id="3" name="Content Placeholder 2">
            <a:extLst>
              <a:ext uri="{FF2B5EF4-FFF2-40B4-BE49-F238E27FC236}">
                <a16:creationId xmlns:a16="http://schemas.microsoft.com/office/drawing/2014/main" id="{67F3D0D1-17D4-42B7-A977-513E81DD24B2}"/>
              </a:ext>
            </a:extLst>
          </p:cNvPr>
          <p:cNvSpPr>
            <a:spLocks noGrp="1"/>
          </p:cNvSpPr>
          <p:nvPr>
            <p:ph sz="half" idx="2"/>
          </p:nvPr>
        </p:nvSpPr>
        <p:spPr>
          <a:xfrm>
            <a:off x="6172200" y="2390273"/>
            <a:ext cx="5181600" cy="3786690"/>
          </a:xfrm>
        </p:spPr>
        <p:txBody>
          <a:bodyPr/>
          <a:lstStyle/>
          <a:p>
            <a:r>
              <a:rPr lang="en-US" u="sng" dirty="0"/>
              <a:t>Investigation Status</a:t>
            </a:r>
            <a:r>
              <a:rPr lang="en-US" dirty="0"/>
              <a:t>: See examples on the TIXC Report Template and/or in this training slideshow</a:t>
            </a:r>
          </a:p>
          <a:p>
            <a:r>
              <a:rPr lang="en-US" u="sng" dirty="0"/>
              <a:t>Disciplinary Status</a:t>
            </a:r>
            <a:r>
              <a:rPr lang="en-US" dirty="0"/>
              <a:t>: See examples on the TIXC Report Template and/or in this training slideshow</a:t>
            </a:r>
          </a:p>
        </p:txBody>
      </p:sp>
      <p:sp>
        <p:nvSpPr>
          <p:cNvPr id="4" name="Footer Placeholder 3">
            <a:extLst>
              <a:ext uri="{FF2B5EF4-FFF2-40B4-BE49-F238E27FC236}">
                <a16:creationId xmlns:a16="http://schemas.microsoft.com/office/drawing/2014/main" id="{24D5DF78-B582-4EFD-94B0-6B433A84E3A6}"/>
              </a:ext>
              <a:ext uri="{C183D7F6-B498-43B3-948B-1728B52AA6E4}">
                <adec:decorative xmlns:adec="http://schemas.microsoft.com/office/drawing/2017/decorative" val="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6FAE4D4-3B4E-41E7-9A44-2FD500C895FB}"/>
              </a:ext>
            </a:extLst>
          </p:cNvPr>
          <p:cNvSpPr>
            <a:spLocks noGrp="1"/>
          </p:cNvSpPr>
          <p:nvPr>
            <p:ph type="sldNum" sz="quarter" idx="4"/>
          </p:nvPr>
        </p:nvSpPr>
        <p:spPr/>
        <p:txBody>
          <a:bodyPr/>
          <a:lstStyle/>
          <a:p>
            <a:fld id="{919E3AB5-2075-4D05-9263-E6829DCFE8AA}" type="slidenum">
              <a:rPr lang="en-US" smtClean="0"/>
              <a:pPr/>
              <a:t>18</a:t>
            </a:fld>
            <a:endParaRPr lang="en-US" dirty="0"/>
          </a:p>
        </p:txBody>
      </p:sp>
    </p:spTree>
    <p:extLst>
      <p:ext uri="{BB962C8B-B14F-4D97-AF65-F5344CB8AC3E}">
        <p14:creationId xmlns:p14="http://schemas.microsoft.com/office/powerpoint/2010/main" val="3888629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F7583-27A6-40E0-BE00-5F11CCEE05DC}"/>
              </a:ext>
            </a:extLst>
          </p:cNvPr>
          <p:cNvSpPr>
            <a:spLocks noGrp="1"/>
          </p:cNvSpPr>
          <p:nvPr>
            <p:ph type="title"/>
          </p:nvPr>
        </p:nvSpPr>
        <p:spPr>
          <a:xfrm>
            <a:off x="839788" y="393031"/>
            <a:ext cx="4046537" cy="5670883"/>
          </a:xfrm>
        </p:spPr>
        <p:txBody>
          <a:bodyPr>
            <a:normAutofit/>
          </a:bodyPr>
          <a:lstStyle/>
          <a:p>
            <a:r>
              <a:rPr lang="en-US" dirty="0"/>
              <a:t>3. Investigation Status</a:t>
            </a:r>
          </a:p>
        </p:txBody>
      </p:sp>
      <p:sp>
        <p:nvSpPr>
          <p:cNvPr id="3" name="Content Placeholder 2">
            <a:extLst>
              <a:ext uri="{FF2B5EF4-FFF2-40B4-BE49-F238E27FC236}">
                <a16:creationId xmlns:a16="http://schemas.microsoft.com/office/drawing/2014/main" id="{60903BB7-FD53-4E0D-B78A-33C8BA7B3A5E}"/>
              </a:ext>
            </a:extLst>
          </p:cNvPr>
          <p:cNvSpPr>
            <a:spLocks noGrp="1"/>
          </p:cNvSpPr>
          <p:nvPr>
            <p:ph idx="1"/>
          </p:nvPr>
        </p:nvSpPr>
        <p:spPr>
          <a:xfrm>
            <a:off x="5183187" y="393032"/>
            <a:ext cx="6169025" cy="5670883"/>
          </a:xfrm>
        </p:spPr>
        <p:txBody>
          <a:bodyPr>
            <a:normAutofit fontScale="85000" lnSpcReduction="20000"/>
          </a:bodyPr>
          <a:lstStyle/>
          <a:p>
            <a:pPr marL="0" indent="0">
              <a:buNone/>
            </a:pPr>
            <a:r>
              <a:rPr lang="en-US" b="1" dirty="0"/>
              <a:t>Examples of Investigation Statuses can include but are not limited to:</a:t>
            </a:r>
          </a:p>
          <a:p>
            <a:r>
              <a:rPr lang="en-US" dirty="0"/>
              <a:t>Case dismissal (administrative closure); insufficient complaint information</a:t>
            </a:r>
          </a:p>
          <a:p>
            <a:r>
              <a:rPr lang="en-US" dirty="0"/>
              <a:t>Informal resolution pending; or completed</a:t>
            </a:r>
          </a:p>
          <a:p>
            <a:r>
              <a:rPr lang="en-US" dirty="0"/>
              <a:t>Formal investigation ongoing</a:t>
            </a:r>
          </a:p>
          <a:p>
            <a:r>
              <a:rPr lang="en-US" dirty="0"/>
              <a:t>Formal Investigation completed; preponderance of evidence met; or not met</a:t>
            </a:r>
          </a:p>
          <a:p>
            <a:r>
              <a:rPr lang="en-US" dirty="0"/>
              <a:t>Optional for confidential employee reports: Investigation not applicable; no identifiable information </a:t>
            </a:r>
          </a:p>
        </p:txBody>
      </p:sp>
      <p:sp>
        <p:nvSpPr>
          <p:cNvPr id="5" name="Footer Placeholder 4">
            <a:extLst>
              <a:ext uri="{FF2B5EF4-FFF2-40B4-BE49-F238E27FC236}">
                <a16:creationId xmlns:a16="http://schemas.microsoft.com/office/drawing/2014/main" id="{2BF93574-7E2E-4909-ADD7-23E4B3BDEC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EEA8283-6236-487D-BDA0-94857696034D}"/>
              </a:ext>
            </a:extLst>
          </p:cNvPr>
          <p:cNvSpPr>
            <a:spLocks noGrp="1"/>
          </p:cNvSpPr>
          <p:nvPr>
            <p:ph type="sldNum" sz="quarter" idx="4"/>
          </p:nvPr>
        </p:nvSpPr>
        <p:spPr/>
        <p:txBody>
          <a:bodyPr/>
          <a:lstStyle/>
          <a:p>
            <a:fld id="{919E3AB5-2075-4D05-9263-E6829DCFE8AA}" type="slidenum">
              <a:rPr lang="en-US" smtClean="0"/>
              <a:pPr/>
              <a:t>19</a:t>
            </a:fld>
            <a:endParaRPr lang="en-US" dirty="0"/>
          </a:p>
        </p:txBody>
      </p:sp>
    </p:spTree>
    <p:extLst>
      <p:ext uri="{BB962C8B-B14F-4D97-AF65-F5344CB8AC3E}">
        <p14:creationId xmlns:p14="http://schemas.microsoft.com/office/powerpoint/2010/main" val="2208901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A91F2-2EC3-40A7-AFB8-C51AFCB9CF0D}"/>
              </a:ext>
            </a:extLst>
          </p:cNvPr>
          <p:cNvSpPr>
            <a:spLocks noGrp="1"/>
          </p:cNvSpPr>
          <p:nvPr>
            <p:ph type="title"/>
          </p:nvPr>
        </p:nvSpPr>
        <p:spPr/>
        <p:txBody>
          <a:bodyPr/>
          <a:lstStyle/>
          <a:p>
            <a:r>
              <a:rPr lang="en-US" dirty="0"/>
              <a:t>Agenda Outline</a:t>
            </a:r>
          </a:p>
        </p:txBody>
      </p:sp>
      <p:sp>
        <p:nvSpPr>
          <p:cNvPr id="3" name="Content Placeholder 2">
            <a:extLst>
              <a:ext uri="{FF2B5EF4-FFF2-40B4-BE49-F238E27FC236}">
                <a16:creationId xmlns:a16="http://schemas.microsoft.com/office/drawing/2014/main" id="{A9E15DE3-782A-4999-B907-7DB3D5A89EF0}"/>
              </a:ext>
            </a:extLst>
          </p:cNvPr>
          <p:cNvSpPr>
            <a:spLocks noGrp="1"/>
          </p:cNvSpPr>
          <p:nvPr>
            <p:ph idx="1"/>
          </p:nvPr>
        </p:nvSpPr>
        <p:spPr/>
        <p:txBody>
          <a:bodyPr/>
          <a:lstStyle/>
          <a:p>
            <a:pPr marL="514350" indent="-514350">
              <a:buFont typeface="+mj-lt"/>
              <a:buAutoNum type="arabicPeriod"/>
            </a:pPr>
            <a:r>
              <a:rPr lang="en-US" u="sng" dirty="0"/>
              <a:t>Title IX Coordinator (TIXC) Report Template</a:t>
            </a:r>
          </a:p>
          <a:p>
            <a:pPr lvl="1"/>
            <a:r>
              <a:rPr lang="en-US" b="1" dirty="0"/>
              <a:t>Appendix A: </a:t>
            </a:r>
            <a:r>
              <a:rPr lang="en-US" dirty="0"/>
              <a:t>TIXC Report (Table format)</a:t>
            </a:r>
          </a:p>
          <a:p>
            <a:pPr lvl="2">
              <a:buFont typeface="Courier New" panose="02070309020205020404" pitchFamily="49" charset="0"/>
              <a:buChar char="o"/>
            </a:pPr>
            <a:r>
              <a:rPr lang="en-US" b="1" dirty="0"/>
              <a:t>Table 1</a:t>
            </a:r>
            <a:r>
              <a:rPr lang="en-US" dirty="0"/>
              <a:t>: Alleged Conduct Reported </a:t>
            </a:r>
            <a:r>
              <a:rPr lang="en-US" b="1" u="sng" dirty="0">
                <a:solidFill>
                  <a:srgbClr val="FF0000"/>
                </a:solidFill>
              </a:rPr>
              <a:t>by Employees</a:t>
            </a:r>
            <a:r>
              <a:rPr lang="en-US" dirty="0"/>
              <a:t> (that constitutes </a:t>
            </a:r>
            <a:r>
              <a:rPr lang="en-US" u="sng" dirty="0"/>
              <a:t>sexual harassment, sexual assault, dating violence or stalking</a:t>
            </a:r>
            <a:r>
              <a:rPr lang="en-US" dirty="0"/>
              <a:t>)</a:t>
            </a:r>
          </a:p>
          <a:p>
            <a:pPr lvl="2">
              <a:buFont typeface="Courier New" panose="02070309020205020404" pitchFamily="49" charset="0"/>
              <a:buChar char="o"/>
            </a:pPr>
            <a:r>
              <a:rPr lang="en-US" b="1" dirty="0"/>
              <a:t>Table 2</a:t>
            </a:r>
            <a:r>
              <a:rPr lang="en-US" dirty="0"/>
              <a:t>: Alleged Conduct Reported </a:t>
            </a:r>
            <a:r>
              <a:rPr lang="en-US" b="1" u="sng" dirty="0"/>
              <a:t>about Employees</a:t>
            </a:r>
            <a:r>
              <a:rPr lang="en-US" dirty="0"/>
              <a:t> (that constitutes an </a:t>
            </a:r>
            <a:r>
              <a:rPr lang="en-US" u="sng" dirty="0"/>
              <a:t>employee’s failing to report</a:t>
            </a:r>
            <a:r>
              <a:rPr lang="en-US" dirty="0"/>
              <a:t> or </a:t>
            </a:r>
            <a:r>
              <a:rPr lang="en-US" u="sng" dirty="0"/>
              <a:t>false reporting</a:t>
            </a:r>
            <a:r>
              <a:rPr lang="en-US" dirty="0"/>
              <a:t> on sexual harassment, sexual assault, dating violence or stalking)</a:t>
            </a:r>
          </a:p>
          <a:p>
            <a:pPr lvl="1"/>
            <a:r>
              <a:rPr lang="en-US" b="1" dirty="0"/>
              <a:t>Appendix B: </a:t>
            </a:r>
            <a:r>
              <a:rPr lang="en-US" dirty="0"/>
              <a:t>Summary Data Report (Table format)</a:t>
            </a:r>
          </a:p>
          <a:p>
            <a:pPr marL="514350" indent="-514350">
              <a:buFont typeface="+mj-lt"/>
              <a:buAutoNum type="arabicPeriod"/>
            </a:pPr>
            <a:r>
              <a:rPr lang="en-US" u="sng" dirty="0"/>
              <a:t>Chief Executive Officer (CEO) Report Template</a:t>
            </a:r>
          </a:p>
          <a:p>
            <a:pPr lvl="1"/>
            <a:r>
              <a:rPr lang="en-US" b="1" dirty="0"/>
              <a:t>Appendix A: </a:t>
            </a:r>
            <a:r>
              <a:rPr lang="en-US" dirty="0"/>
              <a:t>Summary Report Data (Table format)</a:t>
            </a:r>
          </a:p>
          <a:p>
            <a:pPr marL="514350" indent="-514350">
              <a:buFont typeface="+mj-lt"/>
              <a:buAutoNum type="arabicPeriod"/>
            </a:pPr>
            <a:endParaRPr lang="en-US" dirty="0"/>
          </a:p>
        </p:txBody>
      </p:sp>
      <p:sp>
        <p:nvSpPr>
          <p:cNvPr id="4" name="Footer Placeholder 3">
            <a:extLst>
              <a:ext uri="{FF2B5EF4-FFF2-40B4-BE49-F238E27FC236}">
                <a16:creationId xmlns:a16="http://schemas.microsoft.com/office/drawing/2014/main" id="{450532E0-57FB-4D89-B189-7061A446E9A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4661746-66E1-4949-A092-784ECA89D03B}"/>
              </a:ext>
            </a:extLst>
          </p:cNvPr>
          <p:cNvSpPr>
            <a:spLocks noGrp="1"/>
          </p:cNvSpPr>
          <p:nvPr>
            <p:ph type="sldNum" sz="quarter" idx="4"/>
          </p:nvPr>
        </p:nvSpPr>
        <p:spPr/>
        <p:txBody>
          <a:bodyPr/>
          <a:lstStyle/>
          <a:p>
            <a:fld id="{919E3AB5-2075-4D05-9263-E6829DCFE8AA}" type="slidenum">
              <a:rPr lang="en-US" smtClean="0"/>
              <a:pPr/>
              <a:t>2</a:t>
            </a:fld>
            <a:endParaRPr lang="en-US" dirty="0"/>
          </a:p>
        </p:txBody>
      </p:sp>
    </p:spTree>
    <p:extLst>
      <p:ext uri="{BB962C8B-B14F-4D97-AF65-F5344CB8AC3E}">
        <p14:creationId xmlns:p14="http://schemas.microsoft.com/office/powerpoint/2010/main" val="33744614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F7583-27A6-40E0-BE00-5F11CCEE05DC}"/>
              </a:ext>
            </a:extLst>
          </p:cNvPr>
          <p:cNvSpPr>
            <a:spLocks noGrp="1"/>
          </p:cNvSpPr>
          <p:nvPr>
            <p:ph type="title"/>
          </p:nvPr>
        </p:nvSpPr>
        <p:spPr>
          <a:xfrm>
            <a:off x="839788" y="308364"/>
            <a:ext cx="4046537" cy="5670883"/>
          </a:xfrm>
        </p:spPr>
        <p:txBody>
          <a:bodyPr>
            <a:normAutofit/>
          </a:bodyPr>
          <a:lstStyle/>
          <a:p>
            <a:r>
              <a:rPr lang="en-US" dirty="0"/>
              <a:t>4. Disciplinary Status</a:t>
            </a:r>
          </a:p>
        </p:txBody>
      </p:sp>
      <p:sp>
        <p:nvSpPr>
          <p:cNvPr id="3" name="Content Placeholder 2">
            <a:extLst>
              <a:ext uri="{FF2B5EF4-FFF2-40B4-BE49-F238E27FC236}">
                <a16:creationId xmlns:a16="http://schemas.microsoft.com/office/drawing/2014/main" id="{60903BB7-FD53-4E0D-B78A-33C8BA7B3A5E}"/>
              </a:ext>
            </a:extLst>
          </p:cNvPr>
          <p:cNvSpPr>
            <a:spLocks noGrp="1"/>
          </p:cNvSpPr>
          <p:nvPr>
            <p:ph idx="1"/>
          </p:nvPr>
        </p:nvSpPr>
        <p:spPr>
          <a:xfrm>
            <a:off x="5183187" y="393032"/>
            <a:ext cx="6427287" cy="5670883"/>
          </a:xfrm>
        </p:spPr>
        <p:txBody>
          <a:bodyPr>
            <a:normAutofit fontScale="92500"/>
          </a:bodyPr>
          <a:lstStyle/>
          <a:p>
            <a:pPr marL="0" indent="0">
              <a:buNone/>
            </a:pPr>
            <a:r>
              <a:rPr lang="en-US" b="1" dirty="0"/>
              <a:t>Examples of Disciplinary Statuses can include but are not limited to:</a:t>
            </a:r>
          </a:p>
          <a:p>
            <a:r>
              <a:rPr lang="en-US" dirty="0"/>
              <a:t>Disciplinary process not applicable</a:t>
            </a:r>
          </a:p>
          <a:p>
            <a:r>
              <a:rPr lang="en-US" dirty="0"/>
              <a:t>Student/Employee disciplinary process pending</a:t>
            </a:r>
          </a:p>
          <a:p>
            <a:r>
              <a:rPr lang="en-US" dirty="0"/>
              <a:t>Final result of the disciplinary sanction</a:t>
            </a:r>
          </a:p>
          <a:p>
            <a:r>
              <a:rPr lang="en-US" dirty="0"/>
              <a:t>Final result of a disciplinary process (e.g. hearing/appeal); no finding of a policy violation </a:t>
            </a:r>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2BF93574-7E2E-4909-ADD7-23E4B3BDEC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EEA8283-6236-487D-BDA0-94857696034D}"/>
              </a:ext>
            </a:extLst>
          </p:cNvPr>
          <p:cNvSpPr>
            <a:spLocks noGrp="1"/>
          </p:cNvSpPr>
          <p:nvPr>
            <p:ph type="sldNum" sz="quarter" idx="4"/>
          </p:nvPr>
        </p:nvSpPr>
        <p:spPr/>
        <p:txBody>
          <a:bodyPr/>
          <a:lstStyle/>
          <a:p>
            <a:fld id="{919E3AB5-2075-4D05-9263-E6829DCFE8AA}" type="slidenum">
              <a:rPr lang="en-US" smtClean="0"/>
              <a:pPr/>
              <a:t>20</a:t>
            </a:fld>
            <a:endParaRPr lang="en-US" dirty="0"/>
          </a:p>
        </p:txBody>
      </p:sp>
    </p:spTree>
    <p:extLst>
      <p:ext uri="{BB962C8B-B14F-4D97-AF65-F5344CB8AC3E}">
        <p14:creationId xmlns:p14="http://schemas.microsoft.com/office/powerpoint/2010/main" val="7350853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AB7DB5-9951-4E3B-A95D-245E8F95FF8B}"/>
              </a:ext>
              <a:ext uri="{C183D7F6-B498-43B3-948B-1728B52AA6E4}">
                <adec:decorative xmlns:adec="http://schemas.microsoft.com/office/drawing/2017/decorative" val="1"/>
              </a:ext>
            </a:extLst>
          </p:cNvPr>
          <p:cNvSpPr>
            <a:spLocks noGrp="1"/>
          </p:cNvSpPr>
          <p:nvPr>
            <p:ph type="ftr" sz="quarter" idx="11"/>
          </p:nvPr>
        </p:nvSpPr>
        <p:spPr/>
        <p:txBody>
          <a:bodyPr/>
          <a:lstStyle/>
          <a:p>
            <a:endParaRPr lang="en-US" dirty="0"/>
          </a:p>
        </p:txBody>
      </p:sp>
      <p:sp>
        <p:nvSpPr>
          <p:cNvPr id="4" name="Title 3">
            <a:extLst>
              <a:ext uri="{FF2B5EF4-FFF2-40B4-BE49-F238E27FC236}">
                <a16:creationId xmlns:a16="http://schemas.microsoft.com/office/drawing/2014/main" id="{2827E38F-E625-4379-89D4-1386408F740A}"/>
              </a:ext>
            </a:extLst>
          </p:cNvPr>
          <p:cNvSpPr>
            <a:spLocks noGrp="1"/>
          </p:cNvSpPr>
          <p:nvPr>
            <p:ph type="title"/>
          </p:nvPr>
        </p:nvSpPr>
        <p:spPr>
          <a:xfrm>
            <a:off x="0" y="310858"/>
            <a:ext cx="12192000" cy="1261268"/>
          </a:xfrm>
        </p:spPr>
        <p:txBody>
          <a:bodyPr>
            <a:normAutofit/>
          </a:bodyPr>
          <a:lstStyle/>
          <a:p>
            <a:r>
              <a:rPr lang="en-US" dirty="0"/>
              <a:t>Table 2: Alleged Conduct </a:t>
            </a:r>
            <a:r>
              <a:rPr lang="en-US" u="sng" dirty="0"/>
              <a:t>About</a:t>
            </a:r>
            <a:r>
              <a:rPr lang="en-US" dirty="0"/>
              <a:t> Employees</a:t>
            </a:r>
          </a:p>
        </p:txBody>
      </p:sp>
      <p:sp>
        <p:nvSpPr>
          <p:cNvPr id="5" name="Content Placeholder 2">
            <a:extLst>
              <a:ext uri="{FF2B5EF4-FFF2-40B4-BE49-F238E27FC236}">
                <a16:creationId xmlns:a16="http://schemas.microsoft.com/office/drawing/2014/main" id="{F3C8976C-C811-44AA-9DE9-16579F27B5FC}"/>
              </a:ext>
            </a:extLst>
          </p:cNvPr>
          <p:cNvSpPr txBox="1">
            <a:spLocks/>
          </p:cNvSpPr>
          <p:nvPr/>
        </p:nvSpPr>
        <p:spPr>
          <a:xfrm>
            <a:off x="930441" y="1925052"/>
            <a:ext cx="10427369" cy="4119361"/>
          </a:xfrm>
          <a:prstGeom prst="rect">
            <a:avLst/>
          </a:prstGeom>
        </p:spPr>
        <p:txBody>
          <a:bodyPr>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Regarding sexual harassment, sexual assault, dating violence, or stalking:</a:t>
            </a:r>
          </a:p>
          <a:p>
            <a:r>
              <a:rPr lang="en-US" dirty="0"/>
              <a:t>Employee’s failure to report </a:t>
            </a:r>
          </a:p>
          <a:p>
            <a:r>
              <a:rPr lang="en-US" dirty="0"/>
              <a:t>Employee’s false report</a:t>
            </a:r>
          </a:p>
        </p:txBody>
      </p:sp>
      <p:sp>
        <p:nvSpPr>
          <p:cNvPr id="3" name="Slide Number Placeholder 2">
            <a:extLst>
              <a:ext uri="{FF2B5EF4-FFF2-40B4-BE49-F238E27FC236}">
                <a16:creationId xmlns:a16="http://schemas.microsoft.com/office/drawing/2014/main" id="{662E2C87-E736-4B4F-B33D-0371783E35D1}"/>
              </a:ext>
            </a:extLst>
          </p:cNvPr>
          <p:cNvSpPr>
            <a:spLocks noGrp="1"/>
          </p:cNvSpPr>
          <p:nvPr>
            <p:ph type="sldNum" sz="quarter" idx="4"/>
          </p:nvPr>
        </p:nvSpPr>
        <p:spPr/>
        <p:txBody>
          <a:bodyPr/>
          <a:lstStyle/>
          <a:p>
            <a:fld id="{919E3AB5-2075-4D05-9263-E6829DCFE8AA}" type="slidenum">
              <a:rPr lang="en-US" smtClean="0"/>
              <a:pPr/>
              <a:t>21</a:t>
            </a:fld>
            <a:endParaRPr lang="en-US" dirty="0"/>
          </a:p>
        </p:txBody>
      </p:sp>
    </p:spTree>
    <p:extLst>
      <p:ext uri="{BB962C8B-B14F-4D97-AF65-F5344CB8AC3E}">
        <p14:creationId xmlns:p14="http://schemas.microsoft.com/office/powerpoint/2010/main" val="3393708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1BF46DB-CE8F-4A5C-9CBB-FD2ED8CA42BF}"/>
              </a:ext>
            </a:extLst>
          </p:cNvPr>
          <p:cNvSpPr>
            <a:spLocks noGrp="1"/>
          </p:cNvSpPr>
          <p:nvPr>
            <p:ph type="title"/>
          </p:nvPr>
        </p:nvSpPr>
        <p:spPr>
          <a:xfrm>
            <a:off x="0" y="310858"/>
            <a:ext cx="12192000" cy="1294190"/>
          </a:xfrm>
        </p:spPr>
        <p:txBody>
          <a:bodyPr>
            <a:normAutofit/>
          </a:bodyPr>
          <a:lstStyle/>
          <a:p>
            <a:r>
              <a:rPr lang="en-US" dirty="0"/>
              <a:t>1. Report compilation for a reporting period</a:t>
            </a:r>
          </a:p>
        </p:txBody>
      </p:sp>
      <p:sp>
        <p:nvSpPr>
          <p:cNvPr id="7" name="TextBox 6">
            <a:extLst>
              <a:ext uri="{FF2B5EF4-FFF2-40B4-BE49-F238E27FC236}">
                <a16:creationId xmlns:a16="http://schemas.microsoft.com/office/drawing/2014/main" id="{3E799AA3-212A-44F0-9452-9B59A8BE1AF8}"/>
              </a:ext>
            </a:extLst>
          </p:cNvPr>
          <p:cNvSpPr txBox="1"/>
          <p:nvPr/>
        </p:nvSpPr>
        <p:spPr>
          <a:xfrm>
            <a:off x="838200" y="1765569"/>
            <a:ext cx="10515600" cy="523220"/>
          </a:xfrm>
          <a:prstGeom prst="rect">
            <a:avLst/>
          </a:prstGeom>
          <a:noFill/>
        </p:spPr>
        <p:txBody>
          <a:bodyPr wrap="square" rtlCol="0">
            <a:spAutoFit/>
          </a:bodyPr>
          <a:lstStyle/>
          <a:p>
            <a:r>
              <a:rPr lang="en-US" sz="2800" b="1" dirty="0"/>
              <a:t>Compile the following information:</a:t>
            </a:r>
          </a:p>
        </p:txBody>
      </p:sp>
      <p:sp>
        <p:nvSpPr>
          <p:cNvPr id="2" name="Content Placeholder 1">
            <a:extLst>
              <a:ext uri="{FF2B5EF4-FFF2-40B4-BE49-F238E27FC236}">
                <a16:creationId xmlns:a16="http://schemas.microsoft.com/office/drawing/2014/main" id="{B89CA816-F335-4430-8FAA-FAFF371FB67F}"/>
              </a:ext>
            </a:extLst>
          </p:cNvPr>
          <p:cNvSpPr>
            <a:spLocks noGrp="1"/>
          </p:cNvSpPr>
          <p:nvPr>
            <p:ph sz="half" idx="1"/>
          </p:nvPr>
        </p:nvSpPr>
        <p:spPr>
          <a:xfrm>
            <a:off x="838199" y="2390273"/>
            <a:ext cx="10676021" cy="3786689"/>
          </a:xfrm>
        </p:spPr>
        <p:txBody>
          <a:bodyPr>
            <a:normAutofit/>
          </a:bodyPr>
          <a:lstStyle/>
          <a:p>
            <a:r>
              <a:rPr lang="en-US" u="sng" dirty="0"/>
              <a:t>Case number</a:t>
            </a:r>
            <a:r>
              <a:rPr lang="en-US" dirty="0"/>
              <a:t>: Establish an “anchor” on the report that is non-identifiable of the individuals involved, but can be tracked back to the record, for accuracy of reporting updates on the case</a:t>
            </a:r>
          </a:p>
          <a:p>
            <a:r>
              <a:rPr lang="en-US" dirty="0"/>
              <a:t>When identifiable, consolidate </a:t>
            </a:r>
            <a:r>
              <a:rPr lang="en-US" u="sng" dirty="0"/>
              <a:t>duplicate reports</a:t>
            </a:r>
            <a:r>
              <a:rPr lang="en-US" dirty="0"/>
              <a:t> into </a:t>
            </a:r>
            <a:r>
              <a:rPr lang="en-US" b="1" dirty="0"/>
              <a:t>one</a:t>
            </a:r>
            <a:r>
              <a:rPr lang="en-US" dirty="0"/>
              <a:t> case number, and count the report one time in the CEO Report’s summary data.</a:t>
            </a:r>
          </a:p>
        </p:txBody>
      </p:sp>
      <p:sp>
        <p:nvSpPr>
          <p:cNvPr id="4" name="Footer Placeholder 3">
            <a:extLst>
              <a:ext uri="{FF2B5EF4-FFF2-40B4-BE49-F238E27FC236}">
                <a16:creationId xmlns:a16="http://schemas.microsoft.com/office/drawing/2014/main" id="{24D5DF78-B582-4EFD-94B0-6B433A84E3A6}"/>
              </a:ext>
              <a:ext uri="{C183D7F6-B498-43B3-948B-1728B52AA6E4}">
                <adec:decorative xmlns:adec="http://schemas.microsoft.com/office/drawing/2017/decorative" val="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6FAE4D4-3B4E-41E7-9A44-2FD500C895FB}"/>
              </a:ext>
            </a:extLst>
          </p:cNvPr>
          <p:cNvSpPr>
            <a:spLocks noGrp="1"/>
          </p:cNvSpPr>
          <p:nvPr>
            <p:ph type="sldNum" sz="quarter" idx="4"/>
          </p:nvPr>
        </p:nvSpPr>
        <p:spPr/>
        <p:txBody>
          <a:bodyPr/>
          <a:lstStyle/>
          <a:p>
            <a:fld id="{919E3AB5-2075-4D05-9263-E6829DCFE8AA}" type="slidenum">
              <a:rPr lang="en-US" smtClean="0"/>
              <a:pPr/>
              <a:t>22</a:t>
            </a:fld>
            <a:endParaRPr lang="en-US" dirty="0"/>
          </a:p>
        </p:txBody>
      </p:sp>
    </p:spTree>
    <p:extLst>
      <p:ext uri="{BB962C8B-B14F-4D97-AF65-F5344CB8AC3E}">
        <p14:creationId xmlns:p14="http://schemas.microsoft.com/office/powerpoint/2010/main" val="1557410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1BF46DB-CE8F-4A5C-9CBB-FD2ED8CA42BF}"/>
              </a:ext>
            </a:extLst>
          </p:cNvPr>
          <p:cNvSpPr>
            <a:spLocks noGrp="1"/>
          </p:cNvSpPr>
          <p:nvPr>
            <p:ph type="title"/>
          </p:nvPr>
        </p:nvSpPr>
        <p:spPr>
          <a:xfrm>
            <a:off x="0" y="310858"/>
            <a:ext cx="12192000" cy="1294190"/>
          </a:xfrm>
        </p:spPr>
        <p:txBody>
          <a:bodyPr>
            <a:normAutofit fontScale="90000"/>
          </a:bodyPr>
          <a:lstStyle/>
          <a:p>
            <a:r>
              <a:rPr lang="en-US" dirty="0"/>
              <a:t>1. Report compilation for a reporting period</a:t>
            </a:r>
            <a:br>
              <a:rPr lang="en-US" dirty="0"/>
            </a:br>
            <a:r>
              <a:rPr lang="en-US" dirty="0"/>
              <a:t>(continued)</a:t>
            </a:r>
          </a:p>
        </p:txBody>
      </p:sp>
      <p:sp>
        <p:nvSpPr>
          <p:cNvPr id="7" name="TextBox 6">
            <a:extLst>
              <a:ext uri="{FF2B5EF4-FFF2-40B4-BE49-F238E27FC236}">
                <a16:creationId xmlns:a16="http://schemas.microsoft.com/office/drawing/2014/main" id="{3E799AA3-212A-44F0-9452-9B59A8BE1AF8}"/>
              </a:ext>
            </a:extLst>
          </p:cNvPr>
          <p:cNvSpPr txBox="1"/>
          <p:nvPr/>
        </p:nvSpPr>
        <p:spPr>
          <a:xfrm>
            <a:off x="838200" y="1765569"/>
            <a:ext cx="10515600" cy="523220"/>
          </a:xfrm>
          <a:prstGeom prst="rect">
            <a:avLst/>
          </a:prstGeom>
          <a:noFill/>
        </p:spPr>
        <p:txBody>
          <a:bodyPr wrap="square" rtlCol="0">
            <a:spAutoFit/>
          </a:bodyPr>
          <a:lstStyle/>
          <a:p>
            <a:r>
              <a:rPr lang="en-US" sz="2800" b="1" dirty="0"/>
              <a:t>Compile the following information:</a:t>
            </a:r>
          </a:p>
        </p:txBody>
      </p:sp>
      <p:sp>
        <p:nvSpPr>
          <p:cNvPr id="2" name="Content Placeholder 1">
            <a:extLst>
              <a:ext uri="{FF2B5EF4-FFF2-40B4-BE49-F238E27FC236}">
                <a16:creationId xmlns:a16="http://schemas.microsoft.com/office/drawing/2014/main" id="{B89CA816-F335-4430-8FAA-FAFF371FB67F}"/>
              </a:ext>
            </a:extLst>
          </p:cNvPr>
          <p:cNvSpPr>
            <a:spLocks noGrp="1"/>
          </p:cNvSpPr>
          <p:nvPr>
            <p:ph sz="half" idx="1"/>
          </p:nvPr>
        </p:nvSpPr>
        <p:spPr>
          <a:xfrm>
            <a:off x="673768" y="2390273"/>
            <a:ext cx="5346032" cy="3786689"/>
          </a:xfrm>
        </p:spPr>
        <p:txBody>
          <a:bodyPr>
            <a:normAutofit lnSpcReduction="10000"/>
          </a:bodyPr>
          <a:lstStyle/>
          <a:p>
            <a:r>
              <a:rPr lang="en-US" u="sng" dirty="0"/>
              <a:t>Date Received</a:t>
            </a:r>
            <a:r>
              <a:rPr lang="en-US" dirty="0"/>
              <a:t>: The date the report was received by the TIXC; If duplicate reports are consolidated, use the date the first report was received.</a:t>
            </a:r>
          </a:p>
          <a:p>
            <a:r>
              <a:rPr lang="en-US" u="sng" dirty="0"/>
              <a:t>Alleged Conduct under § 51.255(a)</a:t>
            </a:r>
            <a:r>
              <a:rPr lang="en-US" dirty="0"/>
              <a:t>: “employee’s failure to report” or “employee’s false report”</a:t>
            </a:r>
          </a:p>
        </p:txBody>
      </p:sp>
      <p:sp>
        <p:nvSpPr>
          <p:cNvPr id="3" name="Content Placeholder 2">
            <a:extLst>
              <a:ext uri="{FF2B5EF4-FFF2-40B4-BE49-F238E27FC236}">
                <a16:creationId xmlns:a16="http://schemas.microsoft.com/office/drawing/2014/main" id="{67F3D0D1-17D4-42B7-A977-513E81DD24B2}"/>
              </a:ext>
            </a:extLst>
          </p:cNvPr>
          <p:cNvSpPr>
            <a:spLocks noGrp="1"/>
          </p:cNvSpPr>
          <p:nvPr>
            <p:ph sz="half" idx="2"/>
          </p:nvPr>
        </p:nvSpPr>
        <p:spPr>
          <a:xfrm>
            <a:off x="6172200" y="2390273"/>
            <a:ext cx="5181600" cy="3786690"/>
          </a:xfrm>
        </p:spPr>
        <p:txBody>
          <a:bodyPr/>
          <a:lstStyle/>
          <a:p>
            <a:r>
              <a:rPr lang="en-US" u="sng" dirty="0"/>
              <a:t>Investigation Status</a:t>
            </a:r>
            <a:r>
              <a:rPr lang="en-US" dirty="0"/>
              <a:t>: See examples on the TIXC Report Template and/or in this training slideshow</a:t>
            </a:r>
          </a:p>
          <a:p>
            <a:r>
              <a:rPr lang="en-US" u="sng" dirty="0"/>
              <a:t>Disciplinary Status</a:t>
            </a:r>
            <a:r>
              <a:rPr lang="en-US" dirty="0"/>
              <a:t>: See examples on the TIXC Report Template and/or in this training slideshow</a:t>
            </a:r>
          </a:p>
        </p:txBody>
      </p:sp>
      <p:sp>
        <p:nvSpPr>
          <p:cNvPr id="4" name="Footer Placeholder 3">
            <a:extLst>
              <a:ext uri="{FF2B5EF4-FFF2-40B4-BE49-F238E27FC236}">
                <a16:creationId xmlns:a16="http://schemas.microsoft.com/office/drawing/2014/main" id="{24D5DF78-B582-4EFD-94B0-6B433A84E3A6}"/>
              </a:ext>
              <a:ext uri="{C183D7F6-B498-43B3-948B-1728B52AA6E4}">
                <adec:decorative xmlns:adec="http://schemas.microsoft.com/office/drawing/2017/decorative" val="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6FAE4D4-3B4E-41E7-9A44-2FD500C895FB}"/>
              </a:ext>
            </a:extLst>
          </p:cNvPr>
          <p:cNvSpPr>
            <a:spLocks noGrp="1"/>
          </p:cNvSpPr>
          <p:nvPr>
            <p:ph type="sldNum" sz="quarter" idx="4"/>
          </p:nvPr>
        </p:nvSpPr>
        <p:spPr/>
        <p:txBody>
          <a:bodyPr/>
          <a:lstStyle/>
          <a:p>
            <a:fld id="{919E3AB5-2075-4D05-9263-E6829DCFE8AA}" type="slidenum">
              <a:rPr lang="en-US" smtClean="0"/>
              <a:pPr/>
              <a:t>23</a:t>
            </a:fld>
            <a:endParaRPr lang="en-US" dirty="0"/>
          </a:p>
        </p:txBody>
      </p:sp>
    </p:spTree>
    <p:extLst>
      <p:ext uri="{BB962C8B-B14F-4D97-AF65-F5344CB8AC3E}">
        <p14:creationId xmlns:p14="http://schemas.microsoft.com/office/powerpoint/2010/main" val="18006609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F7583-27A6-40E0-BE00-5F11CCEE05DC}"/>
              </a:ext>
            </a:extLst>
          </p:cNvPr>
          <p:cNvSpPr>
            <a:spLocks noGrp="1"/>
          </p:cNvSpPr>
          <p:nvPr>
            <p:ph type="title"/>
          </p:nvPr>
        </p:nvSpPr>
        <p:spPr>
          <a:xfrm>
            <a:off x="839788" y="308365"/>
            <a:ext cx="4046537" cy="5670882"/>
          </a:xfrm>
        </p:spPr>
        <p:txBody>
          <a:bodyPr>
            <a:normAutofit/>
          </a:bodyPr>
          <a:lstStyle/>
          <a:p>
            <a:r>
              <a:rPr lang="en-US" dirty="0"/>
              <a:t>3. Investigation Status</a:t>
            </a:r>
            <a:br>
              <a:rPr lang="en-US" dirty="0"/>
            </a:br>
            <a:endParaRPr lang="en-US" dirty="0"/>
          </a:p>
        </p:txBody>
      </p:sp>
      <p:sp>
        <p:nvSpPr>
          <p:cNvPr id="3" name="Content Placeholder 2">
            <a:extLst>
              <a:ext uri="{FF2B5EF4-FFF2-40B4-BE49-F238E27FC236}">
                <a16:creationId xmlns:a16="http://schemas.microsoft.com/office/drawing/2014/main" id="{60903BB7-FD53-4E0D-B78A-33C8BA7B3A5E}"/>
              </a:ext>
            </a:extLst>
          </p:cNvPr>
          <p:cNvSpPr>
            <a:spLocks noGrp="1"/>
          </p:cNvSpPr>
          <p:nvPr>
            <p:ph idx="1"/>
          </p:nvPr>
        </p:nvSpPr>
        <p:spPr>
          <a:xfrm>
            <a:off x="5183187" y="393032"/>
            <a:ext cx="6169025" cy="5670883"/>
          </a:xfrm>
        </p:spPr>
        <p:txBody>
          <a:bodyPr>
            <a:normAutofit/>
          </a:bodyPr>
          <a:lstStyle/>
          <a:p>
            <a:pPr marL="0" indent="0">
              <a:buNone/>
            </a:pPr>
            <a:r>
              <a:rPr lang="en-US" b="1" dirty="0"/>
              <a:t>Examples of Investigation Statuses can include but are not limited to:</a:t>
            </a:r>
          </a:p>
          <a:p>
            <a:r>
              <a:rPr lang="en-US" dirty="0"/>
              <a:t>Case dismissal (administrative closure); insufficient complaint information</a:t>
            </a:r>
          </a:p>
          <a:p>
            <a:r>
              <a:rPr lang="en-US" dirty="0"/>
              <a:t>Formal investigation ongoing</a:t>
            </a:r>
          </a:p>
          <a:p>
            <a:r>
              <a:rPr lang="en-US" dirty="0"/>
              <a:t>Formal Investigation completed; preponderance of evidence met; or not met</a:t>
            </a:r>
          </a:p>
        </p:txBody>
      </p:sp>
      <p:sp>
        <p:nvSpPr>
          <p:cNvPr id="5" name="Footer Placeholder 4">
            <a:extLst>
              <a:ext uri="{FF2B5EF4-FFF2-40B4-BE49-F238E27FC236}">
                <a16:creationId xmlns:a16="http://schemas.microsoft.com/office/drawing/2014/main" id="{2BF93574-7E2E-4909-ADD7-23E4B3BDEC94}"/>
              </a:ext>
              <a:ext uri="{C183D7F6-B498-43B3-948B-1728B52AA6E4}">
                <adec:decorative xmlns:adec="http://schemas.microsoft.com/office/drawing/2017/decorative" val="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EEA8283-6236-487D-BDA0-94857696034D}"/>
              </a:ext>
            </a:extLst>
          </p:cNvPr>
          <p:cNvSpPr>
            <a:spLocks noGrp="1"/>
          </p:cNvSpPr>
          <p:nvPr>
            <p:ph type="sldNum" sz="quarter" idx="4"/>
          </p:nvPr>
        </p:nvSpPr>
        <p:spPr/>
        <p:txBody>
          <a:bodyPr/>
          <a:lstStyle/>
          <a:p>
            <a:fld id="{919E3AB5-2075-4D05-9263-E6829DCFE8AA}" type="slidenum">
              <a:rPr lang="en-US" smtClean="0"/>
              <a:pPr/>
              <a:t>24</a:t>
            </a:fld>
            <a:endParaRPr lang="en-US" dirty="0"/>
          </a:p>
        </p:txBody>
      </p:sp>
    </p:spTree>
    <p:extLst>
      <p:ext uri="{BB962C8B-B14F-4D97-AF65-F5344CB8AC3E}">
        <p14:creationId xmlns:p14="http://schemas.microsoft.com/office/powerpoint/2010/main" val="25785382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F7583-27A6-40E0-BE00-5F11CCEE05DC}"/>
              </a:ext>
            </a:extLst>
          </p:cNvPr>
          <p:cNvSpPr>
            <a:spLocks noGrp="1"/>
          </p:cNvSpPr>
          <p:nvPr>
            <p:ph type="title"/>
          </p:nvPr>
        </p:nvSpPr>
        <p:spPr>
          <a:xfrm>
            <a:off x="839788" y="223698"/>
            <a:ext cx="4046537" cy="5670883"/>
          </a:xfrm>
        </p:spPr>
        <p:txBody>
          <a:bodyPr>
            <a:normAutofit/>
          </a:bodyPr>
          <a:lstStyle/>
          <a:p>
            <a:r>
              <a:rPr lang="en-US" dirty="0"/>
              <a:t>4. Disciplinary Status</a:t>
            </a:r>
            <a:br>
              <a:rPr lang="en-US" dirty="0"/>
            </a:br>
            <a:endParaRPr lang="en-US" dirty="0"/>
          </a:p>
        </p:txBody>
      </p:sp>
      <p:sp>
        <p:nvSpPr>
          <p:cNvPr id="3" name="Content Placeholder 2">
            <a:extLst>
              <a:ext uri="{FF2B5EF4-FFF2-40B4-BE49-F238E27FC236}">
                <a16:creationId xmlns:a16="http://schemas.microsoft.com/office/drawing/2014/main" id="{60903BB7-FD53-4E0D-B78A-33C8BA7B3A5E}"/>
              </a:ext>
            </a:extLst>
          </p:cNvPr>
          <p:cNvSpPr>
            <a:spLocks noGrp="1"/>
          </p:cNvSpPr>
          <p:nvPr>
            <p:ph idx="1"/>
          </p:nvPr>
        </p:nvSpPr>
        <p:spPr>
          <a:xfrm>
            <a:off x="5183187" y="393032"/>
            <a:ext cx="6169025" cy="5670883"/>
          </a:xfrm>
        </p:spPr>
        <p:txBody>
          <a:bodyPr>
            <a:normAutofit fontScale="92500" lnSpcReduction="10000"/>
          </a:bodyPr>
          <a:lstStyle/>
          <a:p>
            <a:pPr marL="0" indent="0">
              <a:buNone/>
            </a:pPr>
            <a:r>
              <a:rPr lang="en-US" b="1" dirty="0"/>
              <a:t>Examples of Disciplinary Statuses can include but are not limited to:</a:t>
            </a:r>
          </a:p>
          <a:p>
            <a:r>
              <a:rPr lang="en-US" dirty="0"/>
              <a:t>Disciplinary process not applicable</a:t>
            </a:r>
          </a:p>
          <a:p>
            <a:r>
              <a:rPr lang="en-US" dirty="0"/>
              <a:t>Employee disciplinary process pending</a:t>
            </a:r>
          </a:p>
          <a:p>
            <a:r>
              <a:rPr lang="en-US" dirty="0"/>
              <a:t>Final result of the disciplinary sanction (e.g. employment termination)</a:t>
            </a:r>
          </a:p>
          <a:p>
            <a:r>
              <a:rPr lang="en-US" dirty="0"/>
              <a:t>Final result of a disciplinary process (e.g. hearing/appeal); no finding of a policy violation </a:t>
            </a:r>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2BF93574-7E2E-4909-ADD7-23E4B3BDEC94}"/>
              </a:ext>
              <a:ext uri="{C183D7F6-B498-43B3-948B-1728B52AA6E4}">
                <adec:decorative xmlns:adec="http://schemas.microsoft.com/office/drawing/2017/decorative" val="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EEA8283-6236-487D-BDA0-94857696034D}"/>
              </a:ext>
            </a:extLst>
          </p:cNvPr>
          <p:cNvSpPr>
            <a:spLocks noGrp="1"/>
          </p:cNvSpPr>
          <p:nvPr>
            <p:ph type="sldNum" sz="quarter" idx="4"/>
          </p:nvPr>
        </p:nvSpPr>
        <p:spPr/>
        <p:txBody>
          <a:bodyPr/>
          <a:lstStyle/>
          <a:p>
            <a:fld id="{919E3AB5-2075-4D05-9263-E6829DCFE8AA}" type="slidenum">
              <a:rPr lang="en-US" smtClean="0"/>
              <a:pPr/>
              <a:t>25</a:t>
            </a:fld>
            <a:endParaRPr lang="en-US" dirty="0"/>
          </a:p>
        </p:txBody>
      </p:sp>
    </p:spTree>
    <p:extLst>
      <p:ext uri="{BB962C8B-B14F-4D97-AF65-F5344CB8AC3E}">
        <p14:creationId xmlns:p14="http://schemas.microsoft.com/office/powerpoint/2010/main" val="17053086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F3CA8-1385-4126-AD38-E865F1B7DB7F}"/>
              </a:ext>
            </a:extLst>
          </p:cNvPr>
          <p:cNvSpPr>
            <a:spLocks noGrp="1"/>
          </p:cNvSpPr>
          <p:nvPr>
            <p:ph type="title"/>
          </p:nvPr>
        </p:nvSpPr>
        <p:spPr>
          <a:xfrm>
            <a:off x="0" y="304968"/>
            <a:ext cx="12192000" cy="958349"/>
          </a:xfrm>
        </p:spPr>
        <p:txBody>
          <a:bodyPr/>
          <a:lstStyle/>
          <a:p>
            <a:r>
              <a:rPr lang="en-US" dirty="0"/>
              <a:t>Appendix B: Summary Data Report</a:t>
            </a:r>
          </a:p>
        </p:txBody>
      </p:sp>
      <p:sp>
        <p:nvSpPr>
          <p:cNvPr id="3" name="Content Placeholder 2">
            <a:extLst>
              <a:ext uri="{FF2B5EF4-FFF2-40B4-BE49-F238E27FC236}">
                <a16:creationId xmlns:a16="http://schemas.microsoft.com/office/drawing/2014/main" id="{91E2F105-F98A-47C9-A885-0926EC83E7B1}"/>
              </a:ext>
            </a:extLst>
          </p:cNvPr>
          <p:cNvSpPr>
            <a:spLocks noGrp="1"/>
          </p:cNvSpPr>
          <p:nvPr>
            <p:ph idx="1"/>
          </p:nvPr>
        </p:nvSpPr>
        <p:spPr>
          <a:xfrm>
            <a:off x="838200" y="1540042"/>
            <a:ext cx="10651958" cy="4504372"/>
          </a:xfrm>
        </p:spPr>
        <p:txBody>
          <a:bodyPr>
            <a:normAutofit lnSpcReduction="10000"/>
          </a:bodyPr>
          <a:lstStyle/>
          <a:p>
            <a:r>
              <a:rPr lang="en-US" dirty="0"/>
              <a:t>Since the TIXC is responsible for completing a written report to the CEO at least every three months, which includes statuses for each report received by employees, the TIXC would be able to prepare a summary data report that could satisfy the CEO’s reporting requirement (e.g. CEO Report).</a:t>
            </a:r>
          </a:p>
          <a:p>
            <a:r>
              <a:rPr lang="en-US" dirty="0"/>
              <a:t>The summary data in Appendix B is categorized based on the CEO reporting requirements.</a:t>
            </a:r>
          </a:p>
          <a:p>
            <a:r>
              <a:rPr lang="en-US" dirty="0"/>
              <a:t>The reports received may be applicable in multiple reporting categories, and therefore, the summary data in the categories may not add up to the totals of other categories.</a:t>
            </a:r>
          </a:p>
        </p:txBody>
      </p:sp>
      <p:sp>
        <p:nvSpPr>
          <p:cNvPr id="4" name="Footer Placeholder 3">
            <a:extLst>
              <a:ext uri="{FF2B5EF4-FFF2-40B4-BE49-F238E27FC236}">
                <a16:creationId xmlns:a16="http://schemas.microsoft.com/office/drawing/2014/main" id="{A3771BA1-616F-48E5-A804-38BC85C4F77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04EAA96-E579-448D-8395-2ADCC0DB26FE}"/>
              </a:ext>
            </a:extLst>
          </p:cNvPr>
          <p:cNvSpPr>
            <a:spLocks noGrp="1"/>
          </p:cNvSpPr>
          <p:nvPr>
            <p:ph type="sldNum" sz="quarter" idx="4"/>
          </p:nvPr>
        </p:nvSpPr>
        <p:spPr/>
        <p:txBody>
          <a:bodyPr/>
          <a:lstStyle/>
          <a:p>
            <a:fld id="{919E3AB5-2075-4D05-9263-E6829DCFE8AA}" type="slidenum">
              <a:rPr lang="en-US" smtClean="0"/>
              <a:pPr/>
              <a:t>26</a:t>
            </a:fld>
            <a:endParaRPr lang="en-US" dirty="0"/>
          </a:p>
        </p:txBody>
      </p:sp>
    </p:spTree>
    <p:extLst>
      <p:ext uri="{BB962C8B-B14F-4D97-AF65-F5344CB8AC3E}">
        <p14:creationId xmlns:p14="http://schemas.microsoft.com/office/powerpoint/2010/main" val="7221594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F3CA8-1385-4126-AD38-E865F1B7DB7F}"/>
              </a:ext>
            </a:extLst>
          </p:cNvPr>
          <p:cNvSpPr>
            <a:spLocks noGrp="1"/>
          </p:cNvSpPr>
          <p:nvPr>
            <p:ph type="title"/>
          </p:nvPr>
        </p:nvSpPr>
        <p:spPr>
          <a:xfrm>
            <a:off x="0" y="304968"/>
            <a:ext cx="12192000" cy="1319295"/>
          </a:xfrm>
        </p:spPr>
        <p:txBody>
          <a:bodyPr>
            <a:normAutofit/>
          </a:bodyPr>
          <a:lstStyle/>
          <a:p>
            <a:r>
              <a:rPr lang="en-US" dirty="0"/>
              <a:t>Appendix B: Summary Data Report</a:t>
            </a:r>
            <a:br>
              <a:rPr lang="en-US" dirty="0"/>
            </a:br>
            <a:r>
              <a:rPr lang="en-US" dirty="0"/>
              <a:t>(continued)</a:t>
            </a:r>
          </a:p>
        </p:txBody>
      </p:sp>
      <p:sp>
        <p:nvSpPr>
          <p:cNvPr id="3" name="Content Placeholder 2">
            <a:extLst>
              <a:ext uri="{FF2B5EF4-FFF2-40B4-BE49-F238E27FC236}">
                <a16:creationId xmlns:a16="http://schemas.microsoft.com/office/drawing/2014/main" id="{91E2F105-F98A-47C9-A885-0926EC83E7B1}"/>
              </a:ext>
            </a:extLst>
          </p:cNvPr>
          <p:cNvSpPr>
            <a:spLocks noGrp="1"/>
          </p:cNvSpPr>
          <p:nvPr>
            <p:ph idx="1"/>
          </p:nvPr>
        </p:nvSpPr>
        <p:spPr>
          <a:xfrm>
            <a:off x="838200" y="1828800"/>
            <a:ext cx="10515600" cy="4215614"/>
          </a:xfrm>
        </p:spPr>
        <p:txBody>
          <a:bodyPr>
            <a:normAutofit/>
          </a:bodyPr>
          <a:lstStyle/>
          <a:p>
            <a:r>
              <a:rPr lang="en-US" dirty="0"/>
              <a:t>Appendix B in the TIXC Report Template correlates to the sample cases listed in Appendix A (Tables 1 &amp; 2).</a:t>
            </a:r>
          </a:p>
          <a:p>
            <a:r>
              <a:rPr lang="en-US" dirty="0"/>
              <a:t>The purpose of the footnotes on the TIXC Report Template: Explains the context or meaning of the terminology used in Appendix B, or caveats in the reporting data. </a:t>
            </a:r>
          </a:p>
        </p:txBody>
      </p:sp>
      <p:sp>
        <p:nvSpPr>
          <p:cNvPr id="4" name="Footer Placeholder 3">
            <a:extLst>
              <a:ext uri="{FF2B5EF4-FFF2-40B4-BE49-F238E27FC236}">
                <a16:creationId xmlns:a16="http://schemas.microsoft.com/office/drawing/2014/main" id="{A3771BA1-616F-48E5-A804-38BC85C4F77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04EAA96-E579-448D-8395-2ADCC0DB26FE}"/>
              </a:ext>
            </a:extLst>
          </p:cNvPr>
          <p:cNvSpPr>
            <a:spLocks noGrp="1"/>
          </p:cNvSpPr>
          <p:nvPr>
            <p:ph type="sldNum" sz="quarter" idx="4"/>
          </p:nvPr>
        </p:nvSpPr>
        <p:spPr/>
        <p:txBody>
          <a:bodyPr/>
          <a:lstStyle/>
          <a:p>
            <a:fld id="{919E3AB5-2075-4D05-9263-E6829DCFE8AA}" type="slidenum">
              <a:rPr lang="en-US" smtClean="0"/>
              <a:pPr/>
              <a:t>27</a:t>
            </a:fld>
            <a:endParaRPr lang="en-US" dirty="0"/>
          </a:p>
        </p:txBody>
      </p:sp>
    </p:spTree>
    <p:extLst>
      <p:ext uri="{BB962C8B-B14F-4D97-AF65-F5344CB8AC3E}">
        <p14:creationId xmlns:p14="http://schemas.microsoft.com/office/powerpoint/2010/main" val="27321970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3D1A7-D0DB-4D4E-826C-838745DB7A1E}"/>
              </a:ext>
            </a:extLst>
          </p:cNvPr>
          <p:cNvSpPr>
            <a:spLocks noGrp="1"/>
          </p:cNvSpPr>
          <p:nvPr>
            <p:ph type="title"/>
          </p:nvPr>
        </p:nvSpPr>
        <p:spPr>
          <a:xfrm>
            <a:off x="838200" y="1760407"/>
            <a:ext cx="10515600" cy="1411804"/>
          </a:xfrm>
        </p:spPr>
        <p:txBody>
          <a:bodyPr/>
          <a:lstStyle/>
          <a:p>
            <a:r>
              <a:rPr lang="en-US" dirty="0"/>
              <a:t>2. Chief Executive Office (CEO) Report</a:t>
            </a:r>
          </a:p>
        </p:txBody>
      </p:sp>
      <p:sp>
        <p:nvSpPr>
          <p:cNvPr id="3" name="Footer Placeholder 2">
            <a:extLst>
              <a:ext uri="{FF2B5EF4-FFF2-40B4-BE49-F238E27FC236}">
                <a16:creationId xmlns:a16="http://schemas.microsoft.com/office/drawing/2014/main" id="{9EB36951-B3A2-42E5-9FA9-E3D1EA86336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31497A7-CC1D-4856-92C6-ECACC5D5B8B3}"/>
              </a:ext>
            </a:extLst>
          </p:cNvPr>
          <p:cNvSpPr>
            <a:spLocks noGrp="1"/>
          </p:cNvSpPr>
          <p:nvPr>
            <p:ph type="sldNum" sz="quarter" idx="4"/>
          </p:nvPr>
        </p:nvSpPr>
        <p:spPr/>
        <p:txBody>
          <a:bodyPr/>
          <a:lstStyle/>
          <a:p>
            <a:fld id="{919E3AB5-2075-4D05-9263-E6829DCFE8AA}" type="slidenum">
              <a:rPr lang="en-US" smtClean="0"/>
              <a:pPr/>
              <a:t>28</a:t>
            </a:fld>
            <a:endParaRPr lang="en-US" dirty="0"/>
          </a:p>
        </p:txBody>
      </p:sp>
    </p:spTree>
    <p:extLst>
      <p:ext uri="{BB962C8B-B14F-4D97-AF65-F5344CB8AC3E}">
        <p14:creationId xmlns:p14="http://schemas.microsoft.com/office/powerpoint/2010/main" val="2979328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98E2C-5282-4C43-88F3-C01E992E3477}"/>
              </a:ext>
            </a:extLst>
          </p:cNvPr>
          <p:cNvSpPr>
            <a:spLocks noGrp="1"/>
          </p:cNvSpPr>
          <p:nvPr>
            <p:ph type="title"/>
          </p:nvPr>
        </p:nvSpPr>
        <p:spPr>
          <a:xfrm>
            <a:off x="0" y="300957"/>
            <a:ext cx="12192000" cy="958349"/>
          </a:xfrm>
        </p:spPr>
        <p:txBody>
          <a:bodyPr/>
          <a:lstStyle/>
          <a:p>
            <a:r>
              <a:rPr lang="en-US" dirty="0"/>
              <a:t>CEO Report: Introduction</a:t>
            </a:r>
          </a:p>
        </p:txBody>
      </p:sp>
      <p:sp>
        <p:nvSpPr>
          <p:cNvPr id="3" name="Content Placeholder 2">
            <a:extLst>
              <a:ext uri="{FF2B5EF4-FFF2-40B4-BE49-F238E27FC236}">
                <a16:creationId xmlns:a16="http://schemas.microsoft.com/office/drawing/2014/main" id="{14C90F11-9CB1-4744-9D08-EEE1DA3B2ACD}"/>
              </a:ext>
            </a:extLst>
          </p:cNvPr>
          <p:cNvSpPr>
            <a:spLocks noGrp="1"/>
          </p:cNvSpPr>
          <p:nvPr>
            <p:ph idx="1"/>
          </p:nvPr>
        </p:nvSpPr>
        <p:spPr>
          <a:xfrm>
            <a:off x="753979" y="1540042"/>
            <a:ext cx="10599821" cy="4504372"/>
          </a:xfrm>
        </p:spPr>
        <p:txBody>
          <a:bodyPr>
            <a:normAutofit/>
          </a:bodyPr>
          <a:lstStyle/>
          <a:p>
            <a:r>
              <a:rPr lang="en-US" dirty="0"/>
              <a:t>The institution’s Chief Executive Officer (CEO) is responsible for:</a:t>
            </a:r>
          </a:p>
          <a:p>
            <a:pPr marL="914400" lvl="1" indent="-457200">
              <a:buFont typeface="+mj-lt"/>
              <a:buAutoNum type="arabicPeriod"/>
            </a:pPr>
            <a:r>
              <a:rPr lang="en-US" sz="2800" dirty="0"/>
              <a:t>Submitting a summary report (CEO Report) to the institution’s governing body (e.g. Board of Regents, Board of Trustees) </a:t>
            </a:r>
            <a:r>
              <a:rPr lang="en-US" sz="2800" u="sng" dirty="0"/>
              <a:t>at least once annually, during either the fall or spring semester</a:t>
            </a:r>
            <a:r>
              <a:rPr lang="en-US" sz="2800" dirty="0"/>
              <a:t>; and </a:t>
            </a:r>
          </a:p>
          <a:p>
            <a:pPr marL="914400" lvl="1" indent="-457200">
              <a:buFont typeface="+mj-lt"/>
              <a:buAutoNum type="arabicPeriod"/>
            </a:pPr>
            <a:r>
              <a:rPr lang="en-US" sz="2800" dirty="0"/>
              <a:t>Posting the summary report (CEO Report) on the institution’s website </a:t>
            </a:r>
            <a:r>
              <a:rPr lang="en-US" sz="2800" u="sng" dirty="0"/>
              <a:t>at least once annually, during either the fall or spring semester</a:t>
            </a:r>
            <a:r>
              <a:rPr lang="en-US" sz="2800" dirty="0"/>
              <a:t>; both effective January 1, 2020.</a:t>
            </a:r>
          </a:p>
        </p:txBody>
      </p:sp>
      <p:sp>
        <p:nvSpPr>
          <p:cNvPr id="4" name="Footer Placeholder 3">
            <a:extLst>
              <a:ext uri="{FF2B5EF4-FFF2-40B4-BE49-F238E27FC236}">
                <a16:creationId xmlns:a16="http://schemas.microsoft.com/office/drawing/2014/main" id="{FB55A5A2-B511-4A84-BA65-9C227E60ADA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F085BEE-C68A-4C33-BE11-62A591143429}"/>
              </a:ext>
            </a:extLst>
          </p:cNvPr>
          <p:cNvSpPr>
            <a:spLocks noGrp="1"/>
          </p:cNvSpPr>
          <p:nvPr>
            <p:ph type="sldNum" sz="quarter" idx="4"/>
          </p:nvPr>
        </p:nvSpPr>
        <p:spPr/>
        <p:txBody>
          <a:bodyPr/>
          <a:lstStyle/>
          <a:p>
            <a:fld id="{919E3AB5-2075-4D05-9263-E6829DCFE8AA}" type="slidenum">
              <a:rPr lang="en-US" smtClean="0"/>
              <a:pPr/>
              <a:t>29</a:t>
            </a:fld>
            <a:endParaRPr lang="en-US" dirty="0"/>
          </a:p>
        </p:txBody>
      </p:sp>
    </p:spTree>
    <p:extLst>
      <p:ext uri="{BB962C8B-B14F-4D97-AF65-F5344CB8AC3E}">
        <p14:creationId xmlns:p14="http://schemas.microsoft.com/office/powerpoint/2010/main" val="4022820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3D1A7-D0DB-4D4E-826C-838745DB7A1E}"/>
              </a:ext>
            </a:extLst>
          </p:cNvPr>
          <p:cNvSpPr>
            <a:spLocks noGrp="1"/>
          </p:cNvSpPr>
          <p:nvPr>
            <p:ph type="title"/>
          </p:nvPr>
        </p:nvSpPr>
        <p:spPr>
          <a:xfrm>
            <a:off x="838200" y="2017196"/>
            <a:ext cx="10515600" cy="1411804"/>
          </a:xfrm>
        </p:spPr>
        <p:txBody>
          <a:bodyPr/>
          <a:lstStyle/>
          <a:p>
            <a:r>
              <a:rPr lang="en-US" dirty="0"/>
              <a:t>1. Title IX Coordinator (TIXC) Report</a:t>
            </a:r>
          </a:p>
        </p:txBody>
      </p:sp>
      <p:sp>
        <p:nvSpPr>
          <p:cNvPr id="3" name="Footer Placeholder 2">
            <a:extLst>
              <a:ext uri="{FF2B5EF4-FFF2-40B4-BE49-F238E27FC236}">
                <a16:creationId xmlns:a16="http://schemas.microsoft.com/office/drawing/2014/main" id="{9EB36951-B3A2-42E5-9FA9-E3D1EA86336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31497A7-CC1D-4856-92C6-ECACC5D5B8B3}"/>
              </a:ext>
            </a:extLst>
          </p:cNvPr>
          <p:cNvSpPr>
            <a:spLocks noGrp="1"/>
          </p:cNvSpPr>
          <p:nvPr>
            <p:ph type="sldNum" sz="quarter" idx="4"/>
          </p:nvPr>
        </p:nvSpPr>
        <p:spPr/>
        <p:txBody>
          <a:bodyPr/>
          <a:lstStyle/>
          <a:p>
            <a:fld id="{919E3AB5-2075-4D05-9263-E6829DCFE8AA}" type="slidenum">
              <a:rPr lang="en-US" smtClean="0"/>
              <a:pPr/>
              <a:t>3</a:t>
            </a:fld>
            <a:endParaRPr lang="en-US" dirty="0"/>
          </a:p>
        </p:txBody>
      </p:sp>
    </p:spTree>
    <p:extLst>
      <p:ext uri="{BB962C8B-B14F-4D97-AF65-F5344CB8AC3E}">
        <p14:creationId xmlns:p14="http://schemas.microsoft.com/office/powerpoint/2010/main" val="15114480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98E2C-5282-4C43-88F3-C01E992E3477}"/>
              </a:ext>
            </a:extLst>
          </p:cNvPr>
          <p:cNvSpPr>
            <a:spLocks noGrp="1"/>
          </p:cNvSpPr>
          <p:nvPr>
            <p:ph type="title"/>
          </p:nvPr>
        </p:nvSpPr>
        <p:spPr>
          <a:xfrm>
            <a:off x="0" y="300957"/>
            <a:ext cx="12192000" cy="958349"/>
          </a:xfrm>
        </p:spPr>
        <p:txBody>
          <a:bodyPr/>
          <a:lstStyle/>
          <a:p>
            <a:r>
              <a:rPr lang="en-US" dirty="0"/>
              <a:t>CEO Report: Introduction (continued)</a:t>
            </a:r>
          </a:p>
        </p:txBody>
      </p:sp>
      <p:sp>
        <p:nvSpPr>
          <p:cNvPr id="3" name="Content Placeholder 2">
            <a:extLst>
              <a:ext uri="{FF2B5EF4-FFF2-40B4-BE49-F238E27FC236}">
                <a16:creationId xmlns:a16="http://schemas.microsoft.com/office/drawing/2014/main" id="{14C90F11-9CB1-4744-9D08-EEE1DA3B2ACD}"/>
              </a:ext>
            </a:extLst>
          </p:cNvPr>
          <p:cNvSpPr>
            <a:spLocks noGrp="1"/>
          </p:cNvSpPr>
          <p:nvPr>
            <p:ph idx="1"/>
          </p:nvPr>
        </p:nvSpPr>
        <p:spPr>
          <a:xfrm>
            <a:off x="753979" y="1540042"/>
            <a:ext cx="10599821" cy="4504372"/>
          </a:xfrm>
        </p:spPr>
        <p:txBody>
          <a:bodyPr>
            <a:normAutofit/>
          </a:bodyPr>
          <a:lstStyle/>
          <a:p>
            <a:r>
              <a:rPr lang="en-US" dirty="0"/>
              <a:t>The THECB will make available a “recommended template” to the institutions for the </a:t>
            </a:r>
            <a:r>
              <a:rPr lang="en-US" b="1" dirty="0"/>
              <a:t>CEO Report</a:t>
            </a:r>
            <a:r>
              <a:rPr lang="en-US" dirty="0"/>
              <a:t>, which will satisfy the reporting requirements of this section for the THECB. </a:t>
            </a:r>
          </a:p>
          <a:p>
            <a:r>
              <a:rPr lang="en-US" dirty="0"/>
              <a:t>Using the report template is not required by the institutions, but for meeting the reporting requirements of this section, the recommended template will be used for training purposes of this slideshow. </a:t>
            </a:r>
          </a:p>
        </p:txBody>
      </p:sp>
      <p:sp>
        <p:nvSpPr>
          <p:cNvPr id="4" name="Footer Placeholder 3">
            <a:extLst>
              <a:ext uri="{FF2B5EF4-FFF2-40B4-BE49-F238E27FC236}">
                <a16:creationId xmlns:a16="http://schemas.microsoft.com/office/drawing/2014/main" id="{FB55A5A2-B511-4A84-BA65-9C227E60ADA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F085BEE-C68A-4C33-BE11-62A591143429}"/>
              </a:ext>
            </a:extLst>
          </p:cNvPr>
          <p:cNvSpPr>
            <a:spLocks noGrp="1"/>
          </p:cNvSpPr>
          <p:nvPr>
            <p:ph type="sldNum" sz="quarter" idx="4"/>
          </p:nvPr>
        </p:nvSpPr>
        <p:spPr/>
        <p:txBody>
          <a:bodyPr/>
          <a:lstStyle/>
          <a:p>
            <a:fld id="{919E3AB5-2075-4D05-9263-E6829DCFE8AA}" type="slidenum">
              <a:rPr lang="en-US" smtClean="0"/>
              <a:pPr/>
              <a:t>30</a:t>
            </a:fld>
            <a:endParaRPr lang="en-US" dirty="0"/>
          </a:p>
        </p:txBody>
      </p:sp>
    </p:spTree>
    <p:extLst>
      <p:ext uri="{BB962C8B-B14F-4D97-AF65-F5344CB8AC3E}">
        <p14:creationId xmlns:p14="http://schemas.microsoft.com/office/powerpoint/2010/main" val="14158831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5A581-0978-409F-8105-F1CBCB43A868}"/>
              </a:ext>
            </a:extLst>
          </p:cNvPr>
          <p:cNvSpPr>
            <a:spLocks noGrp="1"/>
          </p:cNvSpPr>
          <p:nvPr>
            <p:ph type="title"/>
          </p:nvPr>
        </p:nvSpPr>
        <p:spPr/>
        <p:txBody>
          <a:bodyPr/>
          <a:lstStyle/>
          <a:p>
            <a:r>
              <a:rPr lang="en-US" dirty="0"/>
              <a:t>CEO Report Template: “How-to” Guide</a:t>
            </a:r>
          </a:p>
        </p:txBody>
      </p:sp>
      <p:sp>
        <p:nvSpPr>
          <p:cNvPr id="4" name="Footer Placeholder 3">
            <a:extLst>
              <a:ext uri="{FF2B5EF4-FFF2-40B4-BE49-F238E27FC236}">
                <a16:creationId xmlns:a16="http://schemas.microsoft.com/office/drawing/2014/main" id="{05C43A5F-44F2-4BD0-964A-7E4C145B7B81}"/>
              </a:ext>
              <a:ext uri="{C183D7F6-B498-43B3-948B-1728B52AA6E4}">
                <adec:decorative xmlns:adec="http://schemas.microsoft.com/office/drawing/2017/decorative" val="1"/>
              </a:ext>
            </a:extLst>
          </p:cNvPr>
          <p:cNvSpPr>
            <a:spLocks noGrp="1"/>
          </p:cNvSpPr>
          <p:nvPr>
            <p:ph type="ftr" sz="quarter" idx="11"/>
          </p:nvPr>
        </p:nvSpPr>
        <p:spPr/>
        <p:txBody>
          <a:bodyPr/>
          <a:lstStyle/>
          <a:p>
            <a:endParaRPr lang="en-US" dirty="0"/>
          </a:p>
        </p:txBody>
      </p:sp>
      <p:pic>
        <p:nvPicPr>
          <p:cNvPr id="8" name="Content Placeholder 7" descr="Sample showing the CEO Report template.">
            <a:extLst>
              <a:ext uri="{FF2B5EF4-FFF2-40B4-BE49-F238E27FC236}">
                <a16:creationId xmlns:a16="http://schemas.microsoft.com/office/drawing/2014/main" id="{DFBEC5CF-1AA1-4EDA-B7FC-ACFEB8D34FEA}"/>
              </a:ext>
            </a:extLst>
          </p:cNvPr>
          <p:cNvPicPr>
            <a:picLocks noGrp="1" noChangeAspect="1"/>
          </p:cNvPicPr>
          <p:nvPr>
            <p:ph idx="1"/>
          </p:nvPr>
        </p:nvPicPr>
        <p:blipFill>
          <a:blip r:embed="rId3"/>
          <a:stretch>
            <a:fillRect/>
          </a:stretch>
        </p:blipFill>
        <p:spPr>
          <a:xfrm>
            <a:off x="2645467" y="1539876"/>
            <a:ext cx="6864293" cy="4481318"/>
          </a:xfrm>
        </p:spPr>
      </p:pic>
      <p:sp>
        <p:nvSpPr>
          <p:cNvPr id="5" name="Slide Number Placeholder 4">
            <a:extLst>
              <a:ext uri="{FF2B5EF4-FFF2-40B4-BE49-F238E27FC236}">
                <a16:creationId xmlns:a16="http://schemas.microsoft.com/office/drawing/2014/main" id="{526E6E8E-E07C-414D-99F3-D08622E4A081}"/>
              </a:ext>
            </a:extLst>
          </p:cNvPr>
          <p:cNvSpPr>
            <a:spLocks noGrp="1"/>
          </p:cNvSpPr>
          <p:nvPr>
            <p:ph type="sldNum" sz="quarter" idx="4"/>
          </p:nvPr>
        </p:nvSpPr>
        <p:spPr/>
        <p:txBody>
          <a:bodyPr/>
          <a:lstStyle/>
          <a:p>
            <a:fld id="{919E3AB5-2075-4D05-9263-E6829DCFE8AA}" type="slidenum">
              <a:rPr lang="en-US" smtClean="0"/>
              <a:pPr/>
              <a:t>31</a:t>
            </a:fld>
            <a:endParaRPr lang="en-US" dirty="0"/>
          </a:p>
        </p:txBody>
      </p:sp>
    </p:spTree>
    <p:extLst>
      <p:ext uri="{BB962C8B-B14F-4D97-AF65-F5344CB8AC3E}">
        <p14:creationId xmlns:p14="http://schemas.microsoft.com/office/powerpoint/2010/main" val="95723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F3CA8-1385-4126-AD38-E865F1B7DB7F}"/>
              </a:ext>
            </a:extLst>
          </p:cNvPr>
          <p:cNvSpPr>
            <a:spLocks noGrp="1"/>
          </p:cNvSpPr>
          <p:nvPr>
            <p:ph type="title"/>
          </p:nvPr>
        </p:nvSpPr>
        <p:spPr>
          <a:xfrm>
            <a:off x="0" y="304968"/>
            <a:ext cx="12192000" cy="958349"/>
          </a:xfrm>
        </p:spPr>
        <p:txBody>
          <a:bodyPr/>
          <a:lstStyle/>
          <a:p>
            <a:r>
              <a:rPr lang="en-US" dirty="0"/>
              <a:t>Appendix A: Summary Data Report</a:t>
            </a:r>
          </a:p>
        </p:txBody>
      </p:sp>
      <p:sp>
        <p:nvSpPr>
          <p:cNvPr id="3" name="Content Placeholder 2">
            <a:extLst>
              <a:ext uri="{FF2B5EF4-FFF2-40B4-BE49-F238E27FC236}">
                <a16:creationId xmlns:a16="http://schemas.microsoft.com/office/drawing/2014/main" id="{91E2F105-F98A-47C9-A885-0926EC83E7B1}"/>
              </a:ext>
            </a:extLst>
          </p:cNvPr>
          <p:cNvSpPr>
            <a:spLocks noGrp="1"/>
          </p:cNvSpPr>
          <p:nvPr>
            <p:ph idx="1"/>
          </p:nvPr>
        </p:nvSpPr>
        <p:spPr>
          <a:xfrm>
            <a:off x="838200" y="1540042"/>
            <a:ext cx="10651958" cy="4504372"/>
          </a:xfrm>
        </p:spPr>
        <p:txBody>
          <a:bodyPr>
            <a:normAutofit fontScale="92500" lnSpcReduction="20000"/>
          </a:bodyPr>
          <a:lstStyle/>
          <a:p>
            <a:r>
              <a:rPr lang="en-US" dirty="0"/>
              <a:t>As noted in the TIXC Report section of this training slideshow, since the TIXC is responsible for completing a written report to the CEO </a:t>
            </a:r>
            <a:r>
              <a:rPr lang="en-US" u="sng" dirty="0"/>
              <a:t>at least once every three months</a:t>
            </a:r>
            <a:r>
              <a:rPr lang="en-US" dirty="0"/>
              <a:t>, which includes statuses for each report received by employees, the TIXC can prepare a summary data report as part of the TIXC Report. </a:t>
            </a:r>
          </a:p>
          <a:p>
            <a:r>
              <a:rPr lang="en-US" dirty="0"/>
              <a:t>The CEO could then “copy” the summary data report from the TIXC Report into their CEO Report that is required </a:t>
            </a:r>
            <a:r>
              <a:rPr lang="en-US" u="sng" dirty="0"/>
              <a:t>annually</a:t>
            </a:r>
            <a:r>
              <a:rPr lang="en-US" dirty="0"/>
              <a:t> to the institution’s governing body and </a:t>
            </a:r>
            <a:r>
              <a:rPr lang="en-US" u="sng" dirty="0"/>
              <a:t>posted annually</a:t>
            </a:r>
            <a:r>
              <a:rPr lang="en-US" dirty="0"/>
              <a:t> on the institution’s website, which could satisfy the CEO’s reporting requirements. </a:t>
            </a:r>
          </a:p>
          <a:p>
            <a:r>
              <a:rPr lang="en-US" dirty="0"/>
              <a:t>The reports received may be applicable in multiple reporting categories, and therefore, the summary data in the categories may not add up to the totals of other categories.</a:t>
            </a:r>
          </a:p>
        </p:txBody>
      </p:sp>
      <p:sp>
        <p:nvSpPr>
          <p:cNvPr id="4" name="Footer Placeholder 3">
            <a:extLst>
              <a:ext uri="{FF2B5EF4-FFF2-40B4-BE49-F238E27FC236}">
                <a16:creationId xmlns:a16="http://schemas.microsoft.com/office/drawing/2014/main" id="{A3771BA1-616F-48E5-A804-38BC85C4F77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04EAA96-E579-448D-8395-2ADCC0DB26FE}"/>
              </a:ext>
            </a:extLst>
          </p:cNvPr>
          <p:cNvSpPr>
            <a:spLocks noGrp="1"/>
          </p:cNvSpPr>
          <p:nvPr>
            <p:ph type="sldNum" sz="quarter" idx="4"/>
          </p:nvPr>
        </p:nvSpPr>
        <p:spPr/>
        <p:txBody>
          <a:bodyPr/>
          <a:lstStyle/>
          <a:p>
            <a:fld id="{919E3AB5-2075-4D05-9263-E6829DCFE8AA}" type="slidenum">
              <a:rPr lang="en-US" smtClean="0"/>
              <a:pPr/>
              <a:t>32</a:t>
            </a:fld>
            <a:endParaRPr lang="en-US" dirty="0"/>
          </a:p>
        </p:txBody>
      </p:sp>
    </p:spTree>
    <p:extLst>
      <p:ext uri="{BB962C8B-B14F-4D97-AF65-F5344CB8AC3E}">
        <p14:creationId xmlns:p14="http://schemas.microsoft.com/office/powerpoint/2010/main" val="12722227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6879770-7BBE-4BE1-ABEE-ECDDBE90DD52}"/>
              </a:ext>
              <a:ext uri="{C183D7F6-B498-43B3-948B-1728B52AA6E4}">
                <adec:decorative xmlns:adec="http://schemas.microsoft.com/office/drawing/2017/decorative" val="1"/>
              </a:ext>
            </a:extLst>
          </p:cNvPr>
          <p:cNvSpPr>
            <a:spLocks noGrp="1"/>
          </p:cNvSpPr>
          <p:nvPr>
            <p:ph type="ftr" sz="quarter" idx="10"/>
          </p:nvPr>
        </p:nvSpPr>
        <p:spPr/>
        <p:txBody>
          <a:bodyPr/>
          <a:lstStyle/>
          <a:p>
            <a:endParaRPr lang="en-US" dirty="0"/>
          </a:p>
        </p:txBody>
      </p:sp>
      <p:pic>
        <p:nvPicPr>
          <p:cNvPr id="8" name="Content Placeholder 7" descr="Example showing how to documents reports under Texas Education Code, Section 51.252.">
            <a:extLst>
              <a:ext uri="{FF2B5EF4-FFF2-40B4-BE49-F238E27FC236}">
                <a16:creationId xmlns:a16="http://schemas.microsoft.com/office/drawing/2014/main" id="{1EEB144D-927B-4D1D-BEDC-350F1CC8FF00}"/>
              </a:ext>
              <a:ext uri="{C183D7F6-B498-43B3-948B-1728B52AA6E4}">
                <adec:decorative xmlns:adec="http://schemas.microsoft.com/office/drawing/2017/decorative" val="0"/>
              </a:ext>
            </a:extLst>
          </p:cNvPr>
          <p:cNvPicPr>
            <a:picLocks noGrp="1" noChangeAspect="1"/>
          </p:cNvPicPr>
          <p:nvPr>
            <p:ph idx="1"/>
          </p:nvPr>
        </p:nvPicPr>
        <p:blipFill>
          <a:blip r:embed="rId3"/>
          <a:stretch>
            <a:fillRect/>
          </a:stretch>
        </p:blipFill>
        <p:spPr>
          <a:xfrm>
            <a:off x="451008" y="659462"/>
            <a:ext cx="11609230" cy="5057208"/>
          </a:xfrm>
        </p:spPr>
      </p:pic>
      <p:sp>
        <p:nvSpPr>
          <p:cNvPr id="3" name="Slide Number Placeholder 2" descr="Example showing how to document reports under Texas Education Code, Section 51.252.">
            <a:extLst>
              <a:ext uri="{FF2B5EF4-FFF2-40B4-BE49-F238E27FC236}">
                <a16:creationId xmlns:a16="http://schemas.microsoft.com/office/drawing/2014/main" id="{D4E662AE-5086-42DF-9F21-FDB2F474B6C1}"/>
              </a:ext>
              <a:ext uri="{C183D7F6-B498-43B3-948B-1728B52AA6E4}">
                <adec:decorative xmlns:adec="http://schemas.microsoft.com/office/drawing/2017/decorative" val="0"/>
              </a:ext>
            </a:extLst>
          </p:cNvPr>
          <p:cNvSpPr>
            <a:spLocks noGrp="1"/>
          </p:cNvSpPr>
          <p:nvPr>
            <p:ph type="title" idx="4294967295"/>
          </p:nvPr>
        </p:nvSpPr>
        <p:spPr>
          <a:xfrm>
            <a:off x="9317038" y="6405563"/>
            <a:ext cx="2743200" cy="3651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7181296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0100A-736D-494B-9478-4BA5816FA85D}"/>
              </a:ext>
            </a:extLst>
          </p:cNvPr>
          <p:cNvSpPr>
            <a:spLocks noGrp="1"/>
          </p:cNvSpPr>
          <p:nvPr>
            <p:ph type="title"/>
          </p:nvPr>
        </p:nvSpPr>
        <p:spPr/>
        <p:txBody>
          <a:bodyPr>
            <a:normAutofit/>
          </a:bodyPr>
          <a:lstStyle/>
          <a:p>
            <a:r>
              <a:rPr lang="en-US" dirty="0"/>
              <a:t>Number of Confidential Reports</a:t>
            </a:r>
          </a:p>
        </p:txBody>
      </p:sp>
      <p:sp>
        <p:nvSpPr>
          <p:cNvPr id="3" name="Footer Placeholder 2">
            <a:extLst>
              <a:ext uri="{FF2B5EF4-FFF2-40B4-BE49-F238E27FC236}">
                <a16:creationId xmlns:a16="http://schemas.microsoft.com/office/drawing/2014/main" id="{AD3E345D-0D98-4B80-A99C-3265CDF2222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380DB23-2B3E-44D8-97CA-17F63F7F88F4}"/>
              </a:ext>
            </a:extLst>
          </p:cNvPr>
          <p:cNvSpPr>
            <a:spLocks noGrp="1"/>
          </p:cNvSpPr>
          <p:nvPr>
            <p:ph type="sldNum" sz="quarter" idx="12"/>
          </p:nvPr>
        </p:nvSpPr>
        <p:spPr/>
        <p:txBody>
          <a:bodyPr/>
          <a:lstStyle/>
          <a:p>
            <a:fld id="{919E3AB5-2075-4D05-9263-E6829DCFE8AA}" type="slidenum">
              <a:rPr lang="en-US" smtClean="0"/>
              <a:pPr/>
              <a:t>34</a:t>
            </a:fld>
            <a:endParaRPr lang="en-US" dirty="0"/>
          </a:p>
        </p:txBody>
      </p:sp>
      <p:sp>
        <p:nvSpPr>
          <p:cNvPr id="5" name="Content Placeholder 4">
            <a:extLst>
              <a:ext uri="{FF2B5EF4-FFF2-40B4-BE49-F238E27FC236}">
                <a16:creationId xmlns:a16="http://schemas.microsoft.com/office/drawing/2014/main" id="{2530F042-7B33-418B-A263-9F0872A95F65}"/>
              </a:ext>
            </a:extLst>
          </p:cNvPr>
          <p:cNvSpPr>
            <a:spLocks noGrp="1"/>
          </p:cNvSpPr>
          <p:nvPr>
            <p:ph idx="1"/>
          </p:nvPr>
        </p:nvSpPr>
        <p:spPr>
          <a:xfrm>
            <a:off x="609599" y="1576138"/>
            <a:ext cx="11149263" cy="4468276"/>
          </a:xfrm>
        </p:spPr>
        <p:txBody>
          <a:bodyPr>
            <a:normAutofit/>
          </a:bodyPr>
          <a:lstStyle/>
          <a:p>
            <a:pPr marL="0" indent="0">
              <a:buNone/>
            </a:pPr>
            <a:r>
              <a:rPr lang="en-US" b="1" dirty="0"/>
              <a:t>“Number of confidential reports” </a:t>
            </a:r>
            <a:r>
              <a:rPr lang="en-US" dirty="0"/>
              <a:t>is a sub-set of the total number of reports that were received by a confidential employee or office (e.g. Counseling Center, Student Health Center, Victim Advocate for Students, or Student </a:t>
            </a:r>
            <a:r>
              <a:rPr lang="en-US" dirty="0" err="1"/>
              <a:t>Ombuds</a:t>
            </a:r>
            <a:r>
              <a:rPr lang="en-US" dirty="0"/>
              <a:t>).</a:t>
            </a:r>
          </a:p>
        </p:txBody>
      </p:sp>
    </p:spTree>
    <p:extLst>
      <p:ext uri="{BB962C8B-B14F-4D97-AF65-F5344CB8AC3E}">
        <p14:creationId xmlns:p14="http://schemas.microsoft.com/office/powerpoint/2010/main" val="17709870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0100A-736D-494B-9478-4BA5816FA85D}"/>
              </a:ext>
            </a:extLst>
          </p:cNvPr>
          <p:cNvSpPr>
            <a:spLocks noGrp="1"/>
          </p:cNvSpPr>
          <p:nvPr>
            <p:ph type="title"/>
          </p:nvPr>
        </p:nvSpPr>
        <p:spPr/>
        <p:txBody>
          <a:bodyPr>
            <a:normAutofit/>
          </a:bodyPr>
          <a:lstStyle/>
          <a:p>
            <a:r>
              <a:rPr lang="en-US" dirty="0"/>
              <a:t>Disposition</a:t>
            </a:r>
          </a:p>
        </p:txBody>
      </p:sp>
      <p:sp>
        <p:nvSpPr>
          <p:cNvPr id="3" name="Footer Placeholder 2">
            <a:extLst>
              <a:ext uri="{FF2B5EF4-FFF2-40B4-BE49-F238E27FC236}">
                <a16:creationId xmlns:a16="http://schemas.microsoft.com/office/drawing/2014/main" id="{AD3E345D-0D98-4B80-A99C-3265CDF2222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380DB23-2B3E-44D8-97CA-17F63F7F88F4}"/>
              </a:ext>
            </a:extLst>
          </p:cNvPr>
          <p:cNvSpPr>
            <a:spLocks noGrp="1"/>
          </p:cNvSpPr>
          <p:nvPr>
            <p:ph type="sldNum" sz="quarter" idx="12"/>
          </p:nvPr>
        </p:nvSpPr>
        <p:spPr/>
        <p:txBody>
          <a:bodyPr/>
          <a:lstStyle/>
          <a:p>
            <a:fld id="{919E3AB5-2075-4D05-9263-E6829DCFE8AA}" type="slidenum">
              <a:rPr lang="en-US" smtClean="0"/>
              <a:pPr/>
              <a:t>35</a:t>
            </a:fld>
            <a:endParaRPr lang="en-US" dirty="0"/>
          </a:p>
        </p:txBody>
      </p:sp>
      <p:sp>
        <p:nvSpPr>
          <p:cNvPr id="5" name="Content Placeholder 4">
            <a:extLst>
              <a:ext uri="{FF2B5EF4-FFF2-40B4-BE49-F238E27FC236}">
                <a16:creationId xmlns:a16="http://schemas.microsoft.com/office/drawing/2014/main" id="{2530F042-7B33-418B-A263-9F0872A95F65}"/>
              </a:ext>
            </a:extLst>
          </p:cNvPr>
          <p:cNvSpPr>
            <a:spLocks noGrp="1"/>
          </p:cNvSpPr>
          <p:nvPr>
            <p:ph idx="1"/>
          </p:nvPr>
        </p:nvSpPr>
        <p:spPr>
          <a:xfrm>
            <a:off x="609599" y="1576138"/>
            <a:ext cx="11149263" cy="4468276"/>
          </a:xfrm>
        </p:spPr>
        <p:txBody>
          <a:bodyPr>
            <a:normAutofit/>
          </a:bodyPr>
          <a:lstStyle/>
          <a:p>
            <a:pPr marL="0" indent="0">
              <a:buNone/>
            </a:pPr>
            <a:r>
              <a:rPr lang="en-US" b="1" dirty="0"/>
              <a:t>“Disposition” </a:t>
            </a:r>
            <a:r>
              <a:rPr lang="en-US" dirty="0"/>
              <a:t>means “final result under the institution’s disciplinary process.” </a:t>
            </a:r>
          </a:p>
          <a:p>
            <a:pPr marL="0" indent="0">
              <a:buNone/>
            </a:pPr>
            <a:endParaRPr lang="en-US" dirty="0"/>
          </a:p>
          <a:p>
            <a:pPr marL="0" indent="0">
              <a:buNone/>
            </a:pPr>
            <a:r>
              <a:rPr lang="en-US" dirty="0"/>
              <a:t>Therefore, pending disciplinary processes are not required to be listed in the CEO Report’s Summary Data Report until the final result of the disciplinary process is rendered. </a:t>
            </a:r>
          </a:p>
        </p:txBody>
      </p:sp>
    </p:spTree>
    <p:extLst>
      <p:ext uri="{BB962C8B-B14F-4D97-AF65-F5344CB8AC3E}">
        <p14:creationId xmlns:p14="http://schemas.microsoft.com/office/powerpoint/2010/main" val="4017689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0100A-736D-494B-9478-4BA5816FA85D}"/>
              </a:ext>
            </a:extLst>
          </p:cNvPr>
          <p:cNvSpPr>
            <a:spLocks noGrp="1"/>
          </p:cNvSpPr>
          <p:nvPr>
            <p:ph type="title"/>
          </p:nvPr>
        </p:nvSpPr>
        <p:spPr/>
        <p:txBody>
          <a:bodyPr>
            <a:normAutofit/>
          </a:bodyPr>
          <a:lstStyle/>
          <a:p>
            <a:r>
              <a:rPr lang="en-US" dirty="0"/>
              <a:t>No Finding of a Policy Violation</a:t>
            </a:r>
          </a:p>
        </p:txBody>
      </p:sp>
      <p:sp>
        <p:nvSpPr>
          <p:cNvPr id="3" name="Footer Placeholder 2">
            <a:extLst>
              <a:ext uri="{FF2B5EF4-FFF2-40B4-BE49-F238E27FC236}">
                <a16:creationId xmlns:a16="http://schemas.microsoft.com/office/drawing/2014/main" id="{AD3E345D-0D98-4B80-A99C-3265CDF2222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380DB23-2B3E-44D8-97CA-17F63F7F88F4}"/>
              </a:ext>
            </a:extLst>
          </p:cNvPr>
          <p:cNvSpPr>
            <a:spLocks noGrp="1"/>
          </p:cNvSpPr>
          <p:nvPr>
            <p:ph type="sldNum" sz="quarter" idx="12"/>
          </p:nvPr>
        </p:nvSpPr>
        <p:spPr/>
        <p:txBody>
          <a:bodyPr/>
          <a:lstStyle/>
          <a:p>
            <a:fld id="{919E3AB5-2075-4D05-9263-E6829DCFE8AA}" type="slidenum">
              <a:rPr lang="en-US" smtClean="0"/>
              <a:pPr/>
              <a:t>36</a:t>
            </a:fld>
            <a:endParaRPr lang="en-US" dirty="0"/>
          </a:p>
        </p:txBody>
      </p:sp>
      <p:sp>
        <p:nvSpPr>
          <p:cNvPr id="5" name="Content Placeholder 4">
            <a:extLst>
              <a:ext uri="{FF2B5EF4-FFF2-40B4-BE49-F238E27FC236}">
                <a16:creationId xmlns:a16="http://schemas.microsoft.com/office/drawing/2014/main" id="{2530F042-7B33-418B-A263-9F0872A95F65}"/>
              </a:ext>
            </a:extLst>
          </p:cNvPr>
          <p:cNvSpPr>
            <a:spLocks noGrp="1"/>
          </p:cNvSpPr>
          <p:nvPr>
            <p:ph idx="1"/>
          </p:nvPr>
        </p:nvSpPr>
        <p:spPr>
          <a:xfrm>
            <a:off x="609599" y="1576138"/>
            <a:ext cx="11149263" cy="4468276"/>
          </a:xfrm>
        </p:spPr>
        <p:txBody>
          <a:bodyPr>
            <a:normAutofit/>
          </a:bodyPr>
          <a:lstStyle/>
          <a:p>
            <a:pPr marL="0" indent="0">
              <a:buNone/>
            </a:pPr>
            <a:r>
              <a:rPr lang="en-US" b="1" dirty="0"/>
              <a:t>In the “Disposition” section of the Summary Data Report:</a:t>
            </a:r>
          </a:p>
          <a:p>
            <a:pPr marL="0" indent="0">
              <a:buNone/>
            </a:pPr>
            <a:r>
              <a:rPr lang="en-US" b="1" dirty="0"/>
              <a:t>“No finding of a policy violation” </a:t>
            </a:r>
            <a:r>
              <a:rPr lang="en-US" dirty="0"/>
              <a:t>refers to instances where there is no finding of responsibility after a hearing or an appeal process; investigations completed with a preponderance of evidence not met are excluded since it would not have moved forward into a disciplinary process.</a:t>
            </a:r>
          </a:p>
        </p:txBody>
      </p:sp>
    </p:spTree>
    <p:extLst>
      <p:ext uri="{BB962C8B-B14F-4D97-AF65-F5344CB8AC3E}">
        <p14:creationId xmlns:p14="http://schemas.microsoft.com/office/powerpoint/2010/main" val="648670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0100A-736D-494B-9478-4BA5816FA85D}"/>
              </a:ext>
            </a:extLst>
          </p:cNvPr>
          <p:cNvSpPr>
            <a:spLocks noGrp="1"/>
          </p:cNvSpPr>
          <p:nvPr>
            <p:ph type="title"/>
          </p:nvPr>
        </p:nvSpPr>
        <p:spPr/>
        <p:txBody>
          <a:bodyPr>
            <a:normAutofit/>
          </a:bodyPr>
          <a:lstStyle/>
          <a:p>
            <a:r>
              <a:rPr lang="en-US" dirty="0"/>
              <a:t>Did Not Initiate a Disciplinary Process</a:t>
            </a:r>
          </a:p>
        </p:txBody>
      </p:sp>
      <p:sp>
        <p:nvSpPr>
          <p:cNvPr id="3" name="Footer Placeholder 2">
            <a:extLst>
              <a:ext uri="{FF2B5EF4-FFF2-40B4-BE49-F238E27FC236}">
                <a16:creationId xmlns:a16="http://schemas.microsoft.com/office/drawing/2014/main" id="{AD3E345D-0D98-4B80-A99C-3265CDF2222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380DB23-2B3E-44D8-97CA-17F63F7F88F4}"/>
              </a:ext>
            </a:extLst>
          </p:cNvPr>
          <p:cNvSpPr>
            <a:spLocks noGrp="1"/>
          </p:cNvSpPr>
          <p:nvPr>
            <p:ph type="sldNum" sz="quarter" idx="12"/>
          </p:nvPr>
        </p:nvSpPr>
        <p:spPr/>
        <p:txBody>
          <a:bodyPr/>
          <a:lstStyle/>
          <a:p>
            <a:fld id="{919E3AB5-2075-4D05-9263-E6829DCFE8AA}" type="slidenum">
              <a:rPr lang="en-US" smtClean="0"/>
              <a:pPr/>
              <a:t>37</a:t>
            </a:fld>
            <a:endParaRPr lang="en-US" dirty="0"/>
          </a:p>
        </p:txBody>
      </p:sp>
      <p:sp>
        <p:nvSpPr>
          <p:cNvPr id="5" name="Content Placeholder 4">
            <a:extLst>
              <a:ext uri="{FF2B5EF4-FFF2-40B4-BE49-F238E27FC236}">
                <a16:creationId xmlns:a16="http://schemas.microsoft.com/office/drawing/2014/main" id="{2530F042-7B33-418B-A263-9F0872A95F65}"/>
              </a:ext>
            </a:extLst>
          </p:cNvPr>
          <p:cNvSpPr>
            <a:spLocks noGrp="1"/>
          </p:cNvSpPr>
          <p:nvPr>
            <p:ph idx="1"/>
          </p:nvPr>
        </p:nvSpPr>
        <p:spPr>
          <a:xfrm>
            <a:off x="609599" y="2213810"/>
            <a:ext cx="11149263" cy="3830603"/>
          </a:xfrm>
        </p:spPr>
        <p:txBody>
          <a:bodyPr>
            <a:normAutofit fontScale="85000" lnSpcReduction="10000"/>
          </a:bodyPr>
          <a:lstStyle/>
          <a:p>
            <a:r>
              <a:rPr lang="en-US" dirty="0"/>
              <a:t>Case dismissal (administrative closure); </a:t>
            </a:r>
          </a:p>
          <a:p>
            <a:r>
              <a:rPr lang="en-US" dirty="0"/>
              <a:t>Insufficient information to investigate; </a:t>
            </a:r>
          </a:p>
          <a:p>
            <a:r>
              <a:rPr lang="en-US" dirty="0"/>
              <a:t>Confidential employee reporting (no identifiable information);</a:t>
            </a:r>
          </a:p>
          <a:p>
            <a:r>
              <a:rPr lang="en-US" dirty="0"/>
              <a:t>The respondent’s identity was unknown or not reported; </a:t>
            </a:r>
          </a:p>
          <a:p>
            <a:r>
              <a:rPr lang="en-US" dirty="0"/>
              <a:t>The respondent was not university-affiliated; </a:t>
            </a:r>
          </a:p>
          <a:p>
            <a:r>
              <a:rPr lang="en-US" dirty="0"/>
              <a:t>The complainant requested the institution not investigate the report; </a:t>
            </a:r>
          </a:p>
          <a:p>
            <a:r>
              <a:rPr lang="en-US" dirty="0"/>
              <a:t>Informal resolution pending or completed; </a:t>
            </a:r>
          </a:p>
          <a:p>
            <a:r>
              <a:rPr lang="en-US" dirty="0"/>
              <a:t>Formal investigation is ongoing; </a:t>
            </a:r>
          </a:p>
          <a:p>
            <a:r>
              <a:rPr lang="en-US" dirty="0"/>
              <a:t>Formal investigation was completed with a preponderance of evidence not met.</a:t>
            </a:r>
          </a:p>
        </p:txBody>
      </p:sp>
      <p:sp>
        <p:nvSpPr>
          <p:cNvPr id="6" name="TextBox 5">
            <a:extLst>
              <a:ext uri="{FF2B5EF4-FFF2-40B4-BE49-F238E27FC236}">
                <a16:creationId xmlns:a16="http://schemas.microsoft.com/office/drawing/2014/main" id="{F441B138-D373-474B-8EF3-59545B24EE56}"/>
              </a:ext>
            </a:extLst>
          </p:cNvPr>
          <p:cNvSpPr txBox="1"/>
          <p:nvPr/>
        </p:nvSpPr>
        <p:spPr>
          <a:xfrm>
            <a:off x="609599" y="1589889"/>
            <a:ext cx="10744201" cy="523220"/>
          </a:xfrm>
          <a:prstGeom prst="rect">
            <a:avLst/>
          </a:prstGeom>
          <a:noFill/>
        </p:spPr>
        <p:txBody>
          <a:bodyPr wrap="square" rtlCol="0">
            <a:spAutoFit/>
          </a:bodyPr>
          <a:lstStyle/>
          <a:p>
            <a:r>
              <a:rPr lang="en-US" sz="2800" b="1" dirty="0"/>
              <a:t>Reasons can include, but are not limited to:</a:t>
            </a:r>
          </a:p>
        </p:txBody>
      </p:sp>
    </p:spTree>
    <p:extLst>
      <p:ext uri="{BB962C8B-B14F-4D97-AF65-F5344CB8AC3E}">
        <p14:creationId xmlns:p14="http://schemas.microsoft.com/office/powerpoint/2010/main" val="12330703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6879770-7BBE-4BE1-ABEE-ECDDBE90DD52}"/>
              </a:ext>
              <a:ext uri="{C183D7F6-B498-43B3-948B-1728B52AA6E4}">
                <adec:decorative xmlns:adec="http://schemas.microsoft.com/office/drawing/2017/decorative" val="1"/>
              </a:ext>
            </a:extLst>
          </p:cNvPr>
          <p:cNvSpPr>
            <a:spLocks noGrp="1"/>
          </p:cNvSpPr>
          <p:nvPr>
            <p:ph type="ftr" sz="quarter" idx="10"/>
          </p:nvPr>
        </p:nvSpPr>
        <p:spPr/>
        <p:txBody>
          <a:bodyPr/>
          <a:lstStyle/>
          <a:p>
            <a:endParaRPr lang="en-US" dirty="0"/>
          </a:p>
        </p:txBody>
      </p:sp>
      <p:pic>
        <p:nvPicPr>
          <p:cNvPr id="12" name="Content Placeholder 11" descr="Screenshot of the CEO Report Template, CEO reporting requirements example based on allegations of employee’s failure to report or who submits a false report to the institution (Tex. Edu. Code § 51.255). The text is available in the slide's notes.">
            <a:extLst>
              <a:ext uri="{FF2B5EF4-FFF2-40B4-BE49-F238E27FC236}">
                <a16:creationId xmlns:a16="http://schemas.microsoft.com/office/drawing/2014/main" id="{BDF40EDC-D90C-4913-A767-A3F7A10039E0}"/>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15475" y="237069"/>
            <a:ext cx="11561049" cy="3873923"/>
          </a:xfrm>
        </p:spPr>
      </p:pic>
      <p:sp>
        <p:nvSpPr>
          <p:cNvPr id="3" name="Slide Number Placeholder 2" descr="Example of documenting reports under Texas Education Code, Section 51.255.">
            <a:extLst>
              <a:ext uri="{FF2B5EF4-FFF2-40B4-BE49-F238E27FC236}">
                <a16:creationId xmlns:a16="http://schemas.microsoft.com/office/drawing/2014/main" id="{D4E662AE-5086-42DF-9F21-FDB2F474B6C1}"/>
              </a:ext>
            </a:extLst>
          </p:cNvPr>
          <p:cNvSpPr>
            <a:spLocks noGrp="1"/>
          </p:cNvSpPr>
          <p:nvPr>
            <p:ph type="title" idx="4294967295"/>
          </p:nvPr>
        </p:nvSpPr>
        <p:spPr>
          <a:xfrm>
            <a:off x="9317038" y="6405563"/>
            <a:ext cx="2743200" cy="3651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extLst>
      <p:ext uri="{BB962C8B-B14F-4D97-AF65-F5344CB8AC3E}">
        <p14:creationId xmlns:p14="http://schemas.microsoft.com/office/powerpoint/2010/main" val="11569119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F3CA8-1385-4126-AD38-E865F1B7DB7F}"/>
              </a:ext>
            </a:extLst>
          </p:cNvPr>
          <p:cNvSpPr>
            <a:spLocks noGrp="1"/>
          </p:cNvSpPr>
          <p:nvPr>
            <p:ph type="title"/>
          </p:nvPr>
        </p:nvSpPr>
        <p:spPr>
          <a:xfrm>
            <a:off x="0" y="304968"/>
            <a:ext cx="12192000" cy="1355390"/>
          </a:xfrm>
        </p:spPr>
        <p:txBody>
          <a:bodyPr>
            <a:normAutofit/>
          </a:bodyPr>
          <a:lstStyle/>
          <a:p>
            <a:r>
              <a:rPr lang="en-US" dirty="0"/>
              <a:t>Posting the CEO’s Summary Report </a:t>
            </a:r>
            <a:br>
              <a:rPr lang="en-US" dirty="0"/>
            </a:br>
            <a:r>
              <a:rPr lang="en-US" dirty="0"/>
              <a:t>(CEO Report) on the Institution’s Website</a:t>
            </a:r>
          </a:p>
        </p:txBody>
      </p:sp>
      <p:sp>
        <p:nvSpPr>
          <p:cNvPr id="3" name="Content Placeholder 2">
            <a:extLst>
              <a:ext uri="{FF2B5EF4-FFF2-40B4-BE49-F238E27FC236}">
                <a16:creationId xmlns:a16="http://schemas.microsoft.com/office/drawing/2014/main" id="{91E2F105-F98A-47C9-A885-0926EC83E7B1}"/>
              </a:ext>
            </a:extLst>
          </p:cNvPr>
          <p:cNvSpPr>
            <a:spLocks noGrp="1"/>
          </p:cNvSpPr>
          <p:nvPr>
            <p:ph idx="1"/>
          </p:nvPr>
        </p:nvSpPr>
        <p:spPr>
          <a:xfrm>
            <a:off x="838200" y="1840832"/>
            <a:ext cx="10651958" cy="4203582"/>
          </a:xfrm>
        </p:spPr>
        <p:txBody>
          <a:bodyPr>
            <a:normAutofit lnSpcReduction="10000"/>
          </a:bodyPr>
          <a:lstStyle/>
          <a:p>
            <a:r>
              <a:rPr lang="en-US" dirty="0"/>
              <a:t>The CEO Report Template is written purposefully so that an institution could publish the summary report (CEO Report) in its entirety on an annual basis, including the memo introduction, the summary data report, and the included footnotes in the CEO Report to ensure the full context of the summary data report is explained publicly on the institution’s website. </a:t>
            </a:r>
          </a:p>
          <a:p>
            <a:r>
              <a:rPr lang="en-US" dirty="0"/>
              <a:t>The CEO must post the summary report (CEO Report) on the institution’s website </a:t>
            </a:r>
            <a:r>
              <a:rPr lang="en-US" u="sng" dirty="0"/>
              <a:t>at least once annually, during either the fall or spring semester</a:t>
            </a:r>
            <a:r>
              <a:rPr lang="en-US" dirty="0"/>
              <a:t> by </a:t>
            </a:r>
            <a:r>
              <a:rPr lang="en-US" b="1" u="sng" dirty="0"/>
              <a:t>October</a:t>
            </a:r>
            <a:r>
              <a:rPr lang="en-US" u="sng" dirty="0"/>
              <a:t> of each year </a:t>
            </a:r>
            <a:r>
              <a:rPr lang="en-US" dirty="0"/>
              <a:t>in order to certify in writing that the institution is in substantial compliance.</a:t>
            </a:r>
            <a:r>
              <a:rPr lang="en-US" u="sng" dirty="0"/>
              <a:t> </a:t>
            </a:r>
            <a:endParaRPr lang="en-US" dirty="0"/>
          </a:p>
        </p:txBody>
      </p:sp>
      <p:sp>
        <p:nvSpPr>
          <p:cNvPr id="4" name="Footer Placeholder 3">
            <a:extLst>
              <a:ext uri="{FF2B5EF4-FFF2-40B4-BE49-F238E27FC236}">
                <a16:creationId xmlns:a16="http://schemas.microsoft.com/office/drawing/2014/main" id="{A3771BA1-616F-48E5-A804-38BC85C4F77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04EAA96-E579-448D-8395-2ADCC0DB26FE}"/>
              </a:ext>
            </a:extLst>
          </p:cNvPr>
          <p:cNvSpPr>
            <a:spLocks noGrp="1"/>
          </p:cNvSpPr>
          <p:nvPr>
            <p:ph type="sldNum" sz="quarter" idx="4"/>
          </p:nvPr>
        </p:nvSpPr>
        <p:spPr/>
        <p:txBody>
          <a:bodyPr/>
          <a:lstStyle/>
          <a:p>
            <a:fld id="{919E3AB5-2075-4D05-9263-E6829DCFE8AA}" type="slidenum">
              <a:rPr lang="en-US" smtClean="0"/>
              <a:pPr/>
              <a:t>39</a:t>
            </a:fld>
            <a:endParaRPr lang="en-US" dirty="0"/>
          </a:p>
        </p:txBody>
      </p:sp>
    </p:spTree>
    <p:extLst>
      <p:ext uri="{BB962C8B-B14F-4D97-AF65-F5344CB8AC3E}">
        <p14:creationId xmlns:p14="http://schemas.microsoft.com/office/powerpoint/2010/main" val="1594664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98E2C-5282-4C43-88F3-C01E992E3477}"/>
              </a:ext>
            </a:extLst>
          </p:cNvPr>
          <p:cNvSpPr>
            <a:spLocks noGrp="1"/>
          </p:cNvSpPr>
          <p:nvPr>
            <p:ph type="title"/>
          </p:nvPr>
        </p:nvSpPr>
        <p:spPr>
          <a:xfrm>
            <a:off x="0" y="300957"/>
            <a:ext cx="12192000" cy="958349"/>
          </a:xfrm>
        </p:spPr>
        <p:txBody>
          <a:bodyPr/>
          <a:lstStyle/>
          <a:p>
            <a:r>
              <a:rPr lang="en-US" dirty="0"/>
              <a:t>Title IX Coordinator Report: Introduction</a:t>
            </a:r>
          </a:p>
        </p:txBody>
      </p:sp>
      <p:sp>
        <p:nvSpPr>
          <p:cNvPr id="3" name="Content Placeholder 2">
            <a:extLst>
              <a:ext uri="{FF2B5EF4-FFF2-40B4-BE49-F238E27FC236}">
                <a16:creationId xmlns:a16="http://schemas.microsoft.com/office/drawing/2014/main" id="{14C90F11-9CB1-4744-9D08-EEE1DA3B2ACD}"/>
              </a:ext>
            </a:extLst>
          </p:cNvPr>
          <p:cNvSpPr>
            <a:spLocks noGrp="1"/>
          </p:cNvSpPr>
          <p:nvPr>
            <p:ph idx="1"/>
          </p:nvPr>
        </p:nvSpPr>
        <p:spPr>
          <a:xfrm>
            <a:off x="596349" y="1540042"/>
            <a:ext cx="10761462" cy="4504372"/>
          </a:xfrm>
        </p:spPr>
        <p:txBody>
          <a:bodyPr>
            <a:normAutofit/>
          </a:bodyPr>
          <a:lstStyle/>
          <a:p>
            <a:r>
              <a:rPr lang="en-US" dirty="0"/>
              <a:t>The institution’s </a:t>
            </a:r>
            <a:r>
              <a:rPr lang="en-US" u="sng" dirty="0"/>
              <a:t>Title IX Coordinator</a:t>
            </a:r>
            <a:r>
              <a:rPr lang="en-US" dirty="0"/>
              <a:t> (TIXC) is responsible for submitting a </a:t>
            </a:r>
            <a:r>
              <a:rPr lang="en-US" u="sng" dirty="0"/>
              <a:t>written report</a:t>
            </a:r>
            <a:r>
              <a:rPr lang="en-US" dirty="0"/>
              <a:t> to the institution’s Chief Executive Officer (e.g. President of the institution) </a:t>
            </a:r>
            <a:r>
              <a:rPr lang="en-US" u="sng" dirty="0"/>
              <a:t>at least once every three months</a:t>
            </a:r>
            <a:r>
              <a:rPr lang="en-US" dirty="0"/>
              <a:t>; effective January 1, 2020.</a:t>
            </a:r>
          </a:p>
          <a:p>
            <a:pPr lvl="1">
              <a:buFont typeface="Courier New" panose="02070309020205020404" pitchFamily="49" charset="0"/>
              <a:buChar char="o"/>
            </a:pPr>
            <a:r>
              <a:rPr lang="en-US" b="1" dirty="0"/>
              <a:t>For the 2019-2020 academic year</a:t>
            </a:r>
            <a:r>
              <a:rPr lang="en-US" dirty="0"/>
              <a:t>: Reports compilated for the TIXC Report will include reports received by employees starting on January 1, 2020 through the reporting period of the TIXC Report. </a:t>
            </a:r>
          </a:p>
          <a:p>
            <a:pPr lvl="1">
              <a:buFont typeface="Courier New" panose="02070309020205020404" pitchFamily="49" charset="0"/>
              <a:buChar char="o"/>
            </a:pPr>
            <a:r>
              <a:rPr lang="en-US" b="1" dirty="0"/>
              <a:t>For the 2020-2021 academic year, and so forth</a:t>
            </a:r>
            <a:r>
              <a:rPr lang="en-US" dirty="0"/>
              <a:t>: Reports compilated for the TIXC Report can be compiled/organized (as an example) by academic year, for the reporting period of the TIXC Report. </a:t>
            </a:r>
          </a:p>
        </p:txBody>
      </p:sp>
      <p:sp>
        <p:nvSpPr>
          <p:cNvPr id="4" name="Footer Placeholder 3">
            <a:extLst>
              <a:ext uri="{FF2B5EF4-FFF2-40B4-BE49-F238E27FC236}">
                <a16:creationId xmlns:a16="http://schemas.microsoft.com/office/drawing/2014/main" id="{FB55A5A2-B511-4A84-BA65-9C227E60ADA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F085BEE-C68A-4C33-BE11-62A591143429}"/>
              </a:ext>
            </a:extLst>
          </p:cNvPr>
          <p:cNvSpPr>
            <a:spLocks noGrp="1"/>
          </p:cNvSpPr>
          <p:nvPr>
            <p:ph type="sldNum" sz="quarter" idx="4"/>
          </p:nvPr>
        </p:nvSpPr>
        <p:spPr/>
        <p:txBody>
          <a:bodyPr/>
          <a:lstStyle/>
          <a:p>
            <a:fld id="{919E3AB5-2075-4D05-9263-E6829DCFE8AA}" type="slidenum">
              <a:rPr lang="en-US" smtClean="0"/>
              <a:pPr/>
              <a:t>4</a:t>
            </a:fld>
            <a:endParaRPr lang="en-US" dirty="0"/>
          </a:p>
        </p:txBody>
      </p:sp>
    </p:spTree>
    <p:extLst>
      <p:ext uri="{BB962C8B-B14F-4D97-AF65-F5344CB8AC3E}">
        <p14:creationId xmlns:p14="http://schemas.microsoft.com/office/powerpoint/2010/main" val="21133158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98E2C-5282-4C43-88F3-C01E992E3477}"/>
              </a:ext>
            </a:extLst>
          </p:cNvPr>
          <p:cNvSpPr>
            <a:spLocks noGrp="1"/>
          </p:cNvSpPr>
          <p:nvPr>
            <p:ph type="title"/>
          </p:nvPr>
        </p:nvSpPr>
        <p:spPr>
          <a:xfrm>
            <a:off x="0" y="300957"/>
            <a:ext cx="12192000" cy="958349"/>
          </a:xfrm>
        </p:spPr>
        <p:txBody>
          <a:bodyPr>
            <a:normAutofit fontScale="90000"/>
          </a:bodyPr>
          <a:lstStyle/>
          <a:p>
            <a:r>
              <a:rPr lang="en-US" dirty="0"/>
              <a:t>Posting the Exception on the Institution’s Website</a:t>
            </a:r>
          </a:p>
        </p:txBody>
      </p:sp>
      <p:sp>
        <p:nvSpPr>
          <p:cNvPr id="3" name="Content Placeholder 2">
            <a:extLst>
              <a:ext uri="{FF2B5EF4-FFF2-40B4-BE49-F238E27FC236}">
                <a16:creationId xmlns:a16="http://schemas.microsoft.com/office/drawing/2014/main" id="{14C90F11-9CB1-4744-9D08-EEE1DA3B2ACD}"/>
              </a:ext>
            </a:extLst>
          </p:cNvPr>
          <p:cNvSpPr>
            <a:spLocks noGrp="1"/>
          </p:cNvSpPr>
          <p:nvPr>
            <p:ph idx="1"/>
          </p:nvPr>
        </p:nvSpPr>
        <p:spPr>
          <a:xfrm>
            <a:off x="753979" y="1540042"/>
            <a:ext cx="10599821" cy="4504372"/>
          </a:xfrm>
        </p:spPr>
        <p:txBody>
          <a:bodyPr>
            <a:normAutofit/>
          </a:bodyPr>
          <a:lstStyle/>
          <a:p>
            <a:r>
              <a:rPr lang="en-US" dirty="0"/>
              <a:t>If for any semester an institution has fewer than 1,500 enrolled students, the CEO shall submit and post a summary report for that semester </a:t>
            </a:r>
            <a:r>
              <a:rPr lang="en-US" u="sng" dirty="0"/>
              <a:t>only if more than five (5) reports were received</a:t>
            </a:r>
            <a:r>
              <a:rPr lang="en-US" dirty="0"/>
              <a:t>. </a:t>
            </a:r>
          </a:p>
          <a:p>
            <a:r>
              <a:rPr lang="en-US" b="1" dirty="0"/>
              <a:t>If an institution meets this exception criteria in a semester</a:t>
            </a:r>
            <a:r>
              <a:rPr lang="en-US" dirty="0"/>
              <a:t>: The institution may at its discretion, consider communicating to the institution’s governing body that the exception criteria was met and post on the institution’s website that the exception criteria was met, and therefore, explained publicly on the institution’s website. </a:t>
            </a:r>
          </a:p>
        </p:txBody>
      </p:sp>
      <p:sp>
        <p:nvSpPr>
          <p:cNvPr id="4" name="Footer Placeholder 3">
            <a:extLst>
              <a:ext uri="{FF2B5EF4-FFF2-40B4-BE49-F238E27FC236}">
                <a16:creationId xmlns:a16="http://schemas.microsoft.com/office/drawing/2014/main" id="{FB55A5A2-B511-4A84-BA65-9C227E60ADA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F085BEE-C68A-4C33-BE11-62A591143429}"/>
              </a:ext>
            </a:extLst>
          </p:cNvPr>
          <p:cNvSpPr>
            <a:spLocks noGrp="1"/>
          </p:cNvSpPr>
          <p:nvPr>
            <p:ph type="sldNum" sz="quarter" idx="4"/>
          </p:nvPr>
        </p:nvSpPr>
        <p:spPr/>
        <p:txBody>
          <a:bodyPr/>
          <a:lstStyle/>
          <a:p>
            <a:fld id="{919E3AB5-2075-4D05-9263-E6829DCFE8AA}" type="slidenum">
              <a:rPr lang="en-US" smtClean="0"/>
              <a:pPr/>
              <a:t>40</a:t>
            </a:fld>
            <a:endParaRPr lang="en-US" dirty="0"/>
          </a:p>
        </p:txBody>
      </p:sp>
    </p:spTree>
    <p:extLst>
      <p:ext uri="{BB962C8B-B14F-4D97-AF65-F5344CB8AC3E}">
        <p14:creationId xmlns:p14="http://schemas.microsoft.com/office/powerpoint/2010/main" val="37845669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F3CA8-1385-4126-AD38-E865F1B7DB7F}"/>
              </a:ext>
            </a:extLst>
          </p:cNvPr>
          <p:cNvSpPr>
            <a:spLocks noGrp="1"/>
          </p:cNvSpPr>
          <p:nvPr>
            <p:ph type="title"/>
          </p:nvPr>
        </p:nvSpPr>
        <p:spPr>
          <a:xfrm>
            <a:off x="0" y="304968"/>
            <a:ext cx="12192000" cy="1644148"/>
          </a:xfrm>
        </p:spPr>
        <p:txBody>
          <a:bodyPr>
            <a:normAutofit/>
          </a:bodyPr>
          <a:lstStyle/>
          <a:p>
            <a:r>
              <a:rPr lang="en-US" dirty="0"/>
              <a:t>Summary Data Reports – Example </a:t>
            </a:r>
            <a:br>
              <a:rPr lang="en-US" dirty="0"/>
            </a:br>
            <a:r>
              <a:rPr lang="en-US" dirty="0"/>
              <a:t>of Annual Reporting Considerations</a:t>
            </a:r>
          </a:p>
        </p:txBody>
      </p:sp>
      <p:sp>
        <p:nvSpPr>
          <p:cNvPr id="3" name="Content Placeholder 2">
            <a:extLst>
              <a:ext uri="{FF2B5EF4-FFF2-40B4-BE49-F238E27FC236}">
                <a16:creationId xmlns:a16="http://schemas.microsoft.com/office/drawing/2014/main" id="{91E2F105-F98A-47C9-A885-0926EC83E7B1}"/>
              </a:ext>
            </a:extLst>
          </p:cNvPr>
          <p:cNvSpPr>
            <a:spLocks noGrp="1"/>
          </p:cNvSpPr>
          <p:nvPr>
            <p:ph idx="1"/>
          </p:nvPr>
        </p:nvSpPr>
        <p:spPr>
          <a:xfrm>
            <a:off x="838200" y="2129588"/>
            <a:ext cx="10651958" cy="3914825"/>
          </a:xfrm>
        </p:spPr>
        <p:txBody>
          <a:bodyPr>
            <a:normAutofit fontScale="92500"/>
          </a:bodyPr>
          <a:lstStyle/>
          <a:p>
            <a:r>
              <a:rPr lang="en-US" dirty="0"/>
              <a:t>An example of annual reporting of the CEO’s Summary Data Report could be in </a:t>
            </a:r>
            <a:r>
              <a:rPr lang="en-US"/>
              <a:t>the form of </a:t>
            </a:r>
            <a:r>
              <a:rPr lang="en-US" u="sng" dirty="0"/>
              <a:t>academic year</a:t>
            </a:r>
            <a:r>
              <a:rPr lang="en-US" dirty="0"/>
              <a:t> compilations; with </a:t>
            </a:r>
            <a:r>
              <a:rPr lang="en-US" u="sng" dirty="0"/>
              <a:t>annual updates</a:t>
            </a:r>
            <a:r>
              <a:rPr lang="en-US" dirty="0"/>
              <a:t> to the data sets, as appropriate/applicable.</a:t>
            </a:r>
          </a:p>
          <a:p>
            <a:r>
              <a:rPr lang="en-US" dirty="0"/>
              <a:t>Then, each academic year’s compilation could be a stand-alone data set, with its own sub-webpage dedicated by academic year</a:t>
            </a:r>
          </a:p>
          <a:p>
            <a:pPr lvl="1">
              <a:buFont typeface="Courier New" panose="02070309020205020404" pitchFamily="49" charset="0"/>
              <a:buChar char="o"/>
            </a:pPr>
            <a:r>
              <a:rPr lang="en-US" dirty="0"/>
              <a:t>2019-2020 (only January-August 2020)</a:t>
            </a:r>
          </a:p>
          <a:p>
            <a:pPr lvl="1">
              <a:buFont typeface="Courier New" panose="02070309020205020404" pitchFamily="49" charset="0"/>
              <a:buChar char="o"/>
            </a:pPr>
            <a:r>
              <a:rPr lang="en-US" dirty="0"/>
              <a:t>2020-2021 (full academic year compilation; September 2020-August 2021)</a:t>
            </a:r>
          </a:p>
          <a:p>
            <a:pPr lvl="1">
              <a:buFont typeface="Courier New" panose="02070309020205020404" pitchFamily="49" charset="0"/>
              <a:buChar char="o"/>
            </a:pPr>
            <a:r>
              <a:rPr lang="en-US" dirty="0"/>
              <a:t>2021-2022 (full academic year compilation; September 2021-August 2022); </a:t>
            </a:r>
          </a:p>
          <a:p>
            <a:pPr lvl="1">
              <a:buFont typeface="Courier New" panose="02070309020205020404" pitchFamily="49" charset="0"/>
              <a:buChar char="o"/>
            </a:pPr>
            <a:r>
              <a:rPr lang="en-US" dirty="0"/>
              <a:t>So on and so forth</a:t>
            </a:r>
          </a:p>
        </p:txBody>
      </p:sp>
      <p:sp>
        <p:nvSpPr>
          <p:cNvPr id="4" name="Footer Placeholder 3">
            <a:extLst>
              <a:ext uri="{FF2B5EF4-FFF2-40B4-BE49-F238E27FC236}">
                <a16:creationId xmlns:a16="http://schemas.microsoft.com/office/drawing/2014/main" id="{A3771BA1-616F-48E5-A804-38BC85C4F77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04EAA96-E579-448D-8395-2ADCC0DB26FE}"/>
              </a:ext>
            </a:extLst>
          </p:cNvPr>
          <p:cNvSpPr>
            <a:spLocks noGrp="1"/>
          </p:cNvSpPr>
          <p:nvPr>
            <p:ph type="sldNum" sz="quarter" idx="4"/>
          </p:nvPr>
        </p:nvSpPr>
        <p:spPr/>
        <p:txBody>
          <a:bodyPr/>
          <a:lstStyle/>
          <a:p>
            <a:fld id="{919E3AB5-2075-4D05-9263-E6829DCFE8AA}" type="slidenum">
              <a:rPr lang="en-US" smtClean="0"/>
              <a:pPr/>
              <a:t>41</a:t>
            </a:fld>
            <a:endParaRPr lang="en-US" dirty="0"/>
          </a:p>
        </p:txBody>
      </p:sp>
    </p:spTree>
    <p:extLst>
      <p:ext uri="{BB962C8B-B14F-4D97-AF65-F5344CB8AC3E}">
        <p14:creationId xmlns:p14="http://schemas.microsoft.com/office/powerpoint/2010/main" val="13162836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F3CA8-1385-4126-AD38-E865F1B7DB7F}"/>
              </a:ext>
            </a:extLst>
          </p:cNvPr>
          <p:cNvSpPr>
            <a:spLocks noGrp="1"/>
          </p:cNvSpPr>
          <p:nvPr>
            <p:ph type="title"/>
          </p:nvPr>
        </p:nvSpPr>
        <p:spPr>
          <a:xfrm>
            <a:off x="0" y="304968"/>
            <a:ext cx="12192000" cy="1359709"/>
          </a:xfrm>
        </p:spPr>
        <p:txBody>
          <a:bodyPr>
            <a:normAutofit/>
          </a:bodyPr>
          <a:lstStyle/>
          <a:p>
            <a:pPr marL="0"/>
            <a:r>
              <a:rPr lang="en-US" dirty="0"/>
              <a:t>Questions or clarifications needed on the Reporting Templates? </a:t>
            </a:r>
          </a:p>
        </p:txBody>
      </p:sp>
      <p:sp>
        <p:nvSpPr>
          <p:cNvPr id="5" name="Slide Number Placeholder 4">
            <a:extLst>
              <a:ext uri="{FF2B5EF4-FFF2-40B4-BE49-F238E27FC236}">
                <a16:creationId xmlns:a16="http://schemas.microsoft.com/office/drawing/2014/main" id="{D04EAA96-E579-448D-8395-2ADCC0DB26FE}"/>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9E3AB5-2075-4D05-9263-E6829DCFE8AA}" type="slidenum">
              <a:rPr kumimoji="0" lang="en-US" sz="1200" b="0" i="0" u="none" strike="noStrike" kern="1200" cap="none" spc="0" normalizeH="0" baseline="0" noProof="0" smtClean="0">
                <a:ln>
                  <a:noFill/>
                </a:ln>
                <a:solidFill>
                  <a:srgbClr val="FFFFFF"/>
                </a:solidFill>
                <a:effectLst/>
                <a:uLnTx/>
                <a:uFillTx/>
                <a:latin typeface="Tahom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1200" b="0" i="0" u="none" strike="noStrike" kern="1200" cap="none" spc="0" normalizeH="0" baseline="0" noProof="0" dirty="0">
              <a:ln>
                <a:noFill/>
              </a:ln>
              <a:solidFill>
                <a:srgbClr val="FFFFFF"/>
              </a:solidFill>
              <a:effectLst/>
              <a:uLnTx/>
              <a:uFillTx/>
              <a:latin typeface="Tahoma"/>
              <a:ea typeface="+mn-ea"/>
              <a:cs typeface="+mn-cs"/>
            </a:endParaRPr>
          </a:p>
        </p:txBody>
      </p:sp>
      <p:sp>
        <p:nvSpPr>
          <p:cNvPr id="6" name="Subtitle 2">
            <a:extLst>
              <a:ext uri="{FF2B5EF4-FFF2-40B4-BE49-F238E27FC236}">
                <a16:creationId xmlns:a16="http://schemas.microsoft.com/office/drawing/2014/main" id="{4AE641A9-82CC-4275-A456-0D0DF3BCAC2E}"/>
              </a:ext>
            </a:extLst>
          </p:cNvPr>
          <p:cNvSpPr>
            <a:spLocks noGrp="1"/>
          </p:cNvSpPr>
          <p:nvPr>
            <p:ph idx="1"/>
          </p:nvPr>
        </p:nvSpPr>
        <p:spPr>
          <a:xfrm>
            <a:off x="708661" y="1930400"/>
            <a:ext cx="10805478" cy="3914775"/>
          </a:xfrm>
        </p:spPr>
        <p:txBody>
          <a:bodyPr>
            <a:normAutofit/>
          </a:bodyPr>
          <a:lstStyle/>
          <a:p>
            <a:pPr marL="0" indent="0">
              <a:buNone/>
            </a:pPr>
            <a:r>
              <a:rPr lang="en-US" dirty="0"/>
              <a:t>Contact the THECB:</a:t>
            </a:r>
          </a:p>
          <a:p>
            <a:r>
              <a:rPr lang="en-US" sz="2400" dirty="0"/>
              <a:t>Cathie A. Maeyaert, J.D.</a:t>
            </a:r>
          </a:p>
          <a:p>
            <a:r>
              <a:rPr lang="en-US" sz="2400" dirty="0"/>
              <a:t>Director for Private Postsecondary Institutions</a:t>
            </a:r>
          </a:p>
          <a:p>
            <a:r>
              <a:rPr lang="en-US" sz="2400" dirty="0"/>
              <a:t>Title IX Coordinator for Higher Education Institutions</a:t>
            </a:r>
          </a:p>
          <a:p>
            <a:r>
              <a:rPr lang="en-US" sz="2400" dirty="0"/>
              <a:t>Direct Phone: (512) 427-6527</a:t>
            </a:r>
          </a:p>
          <a:p>
            <a:r>
              <a:rPr lang="en-US" sz="2400" dirty="0"/>
              <a:t>Email: cathie.maeyaert@highered.texas.gov</a:t>
            </a:r>
          </a:p>
        </p:txBody>
      </p:sp>
    </p:spTree>
    <p:extLst>
      <p:ext uri="{BB962C8B-B14F-4D97-AF65-F5344CB8AC3E}">
        <p14:creationId xmlns:p14="http://schemas.microsoft.com/office/powerpoint/2010/main" val="4278338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98E2C-5282-4C43-88F3-C01E992E3477}"/>
              </a:ext>
            </a:extLst>
          </p:cNvPr>
          <p:cNvSpPr>
            <a:spLocks noGrp="1"/>
          </p:cNvSpPr>
          <p:nvPr>
            <p:ph type="title"/>
          </p:nvPr>
        </p:nvSpPr>
        <p:spPr>
          <a:xfrm>
            <a:off x="0" y="300957"/>
            <a:ext cx="12192000" cy="1421826"/>
          </a:xfrm>
        </p:spPr>
        <p:txBody>
          <a:bodyPr/>
          <a:lstStyle/>
          <a:p>
            <a:r>
              <a:rPr lang="en-US" dirty="0"/>
              <a:t>Title IX Coordinator Report: Introduction</a:t>
            </a:r>
            <a:br>
              <a:rPr lang="en-US" dirty="0"/>
            </a:br>
            <a:r>
              <a:rPr lang="en-US" dirty="0"/>
              <a:t>(continued)</a:t>
            </a:r>
          </a:p>
        </p:txBody>
      </p:sp>
      <p:sp>
        <p:nvSpPr>
          <p:cNvPr id="3" name="Content Placeholder 2">
            <a:extLst>
              <a:ext uri="{FF2B5EF4-FFF2-40B4-BE49-F238E27FC236}">
                <a16:creationId xmlns:a16="http://schemas.microsoft.com/office/drawing/2014/main" id="{14C90F11-9CB1-4744-9D08-EEE1DA3B2ACD}"/>
              </a:ext>
            </a:extLst>
          </p:cNvPr>
          <p:cNvSpPr>
            <a:spLocks noGrp="1"/>
          </p:cNvSpPr>
          <p:nvPr>
            <p:ph idx="1"/>
          </p:nvPr>
        </p:nvSpPr>
        <p:spPr>
          <a:xfrm>
            <a:off x="596349" y="1895060"/>
            <a:ext cx="10761462" cy="4149353"/>
          </a:xfrm>
        </p:spPr>
        <p:txBody>
          <a:bodyPr>
            <a:normAutofit/>
          </a:bodyPr>
          <a:lstStyle/>
          <a:p>
            <a:r>
              <a:rPr lang="en-US" dirty="0"/>
              <a:t>The THECB will make available a “recommended template” to the institutions for the </a:t>
            </a:r>
            <a:r>
              <a:rPr lang="en-US" b="1" dirty="0"/>
              <a:t>Title IX Coordinator Report</a:t>
            </a:r>
            <a:r>
              <a:rPr lang="en-US" dirty="0"/>
              <a:t>, which will satisfy the reporting requirements of this section for the THECB. </a:t>
            </a:r>
          </a:p>
          <a:p>
            <a:r>
              <a:rPr lang="en-US" dirty="0"/>
              <a:t>Using the report template is not required by the institutions, but for training purposes of this supplemental section, the recommended template will be used for this slideshow. </a:t>
            </a:r>
          </a:p>
          <a:p>
            <a:endParaRPr lang="en-US" dirty="0"/>
          </a:p>
        </p:txBody>
      </p:sp>
      <p:sp>
        <p:nvSpPr>
          <p:cNvPr id="4" name="Footer Placeholder 3">
            <a:extLst>
              <a:ext uri="{FF2B5EF4-FFF2-40B4-BE49-F238E27FC236}">
                <a16:creationId xmlns:a16="http://schemas.microsoft.com/office/drawing/2014/main" id="{FB55A5A2-B511-4A84-BA65-9C227E60ADA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F085BEE-C68A-4C33-BE11-62A591143429}"/>
              </a:ext>
            </a:extLst>
          </p:cNvPr>
          <p:cNvSpPr>
            <a:spLocks noGrp="1"/>
          </p:cNvSpPr>
          <p:nvPr>
            <p:ph type="sldNum" sz="quarter" idx="4"/>
          </p:nvPr>
        </p:nvSpPr>
        <p:spPr/>
        <p:txBody>
          <a:bodyPr/>
          <a:lstStyle/>
          <a:p>
            <a:fld id="{919E3AB5-2075-4D05-9263-E6829DCFE8AA}" type="slidenum">
              <a:rPr lang="en-US" smtClean="0"/>
              <a:pPr/>
              <a:t>5</a:t>
            </a:fld>
            <a:endParaRPr lang="en-US" dirty="0"/>
          </a:p>
        </p:txBody>
      </p:sp>
    </p:spTree>
    <p:extLst>
      <p:ext uri="{BB962C8B-B14F-4D97-AF65-F5344CB8AC3E}">
        <p14:creationId xmlns:p14="http://schemas.microsoft.com/office/powerpoint/2010/main" val="1422887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5A581-0978-409F-8105-F1CBCB43A868}"/>
              </a:ext>
            </a:extLst>
          </p:cNvPr>
          <p:cNvSpPr>
            <a:spLocks noGrp="1"/>
          </p:cNvSpPr>
          <p:nvPr>
            <p:ph type="title"/>
          </p:nvPr>
        </p:nvSpPr>
        <p:spPr/>
        <p:txBody>
          <a:bodyPr/>
          <a:lstStyle/>
          <a:p>
            <a:r>
              <a:rPr lang="en-US" dirty="0"/>
              <a:t>TIXC Report Template: “How-to” Guide</a:t>
            </a:r>
          </a:p>
        </p:txBody>
      </p:sp>
      <p:sp>
        <p:nvSpPr>
          <p:cNvPr id="4" name="Footer Placeholder 3">
            <a:extLst>
              <a:ext uri="{FF2B5EF4-FFF2-40B4-BE49-F238E27FC236}">
                <a16:creationId xmlns:a16="http://schemas.microsoft.com/office/drawing/2014/main" id="{05C43A5F-44F2-4BD0-964A-7E4C145B7B8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26E6E8E-E07C-414D-99F3-D08622E4A081}"/>
              </a:ext>
            </a:extLst>
          </p:cNvPr>
          <p:cNvSpPr>
            <a:spLocks noGrp="1"/>
          </p:cNvSpPr>
          <p:nvPr>
            <p:ph type="sldNum" sz="quarter" idx="4"/>
          </p:nvPr>
        </p:nvSpPr>
        <p:spPr/>
        <p:txBody>
          <a:bodyPr/>
          <a:lstStyle/>
          <a:p>
            <a:fld id="{919E3AB5-2075-4D05-9263-E6829DCFE8AA}" type="slidenum">
              <a:rPr lang="en-US" smtClean="0"/>
              <a:pPr/>
              <a:t>6</a:t>
            </a:fld>
            <a:endParaRPr lang="en-US" dirty="0"/>
          </a:p>
        </p:txBody>
      </p:sp>
      <p:pic>
        <p:nvPicPr>
          <p:cNvPr id="9" name="Content Placeholder 8" descr="Diagram&#10;&#10;Sample Title IX Coordinator report template.">
            <a:extLst>
              <a:ext uri="{FF2B5EF4-FFF2-40B4-BE49-F238E27FC236}">
                <a16:creationId xmlns:a16="http://schemas.microsoft.com/office/drawing/2014/main" id="{7C5E5CF6-B88D-4521-9D36-32B66A0862F7}"/>
              </a:ext>
            </a:extLst>
          </p:cNvPr>
          <p:cNvPicPr>
            <a:picLocks noGrp="1" noChangeAspect="1"/>
          </p:cNvPicPr>
          <p:nvPr>
            <p:ph idx="1"/>
          </p:nvPr>
        </p:nvPicPr>
        <p:blipFill>
          <a:blip r:embed="rId3"/>
          <a:stretch>
            <a:fillRect/>
          </a:stretch>
        </p:blipFill>
        <p:spPr>
          <a:xfrm>
            <a:off x="838200" y="2026392"/>
            <a:ext cx="10515600" cy="3532291"/>
          </a:xfrm>
        </p:spPr>
      </p:pic>
    </p:spTree>
    <p:extLst>
      <p:ext uri="{BB962C8B-B14F-4D97-AF65-F5344CB8AC3E}">
        <p14:creationId xmlns:p14="http://schemas.microsoft.com/office/powerpoint/2010/main" val="737323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2D479-FE6F-44CD-8EBC-BCCB753A5C80}"/>
              </a:ext>
            </a:extLst>
          </p:cNvPr>
          <p:cNvSpPr>
            <a:spLocks noGrp="1"/>
          </p:cNvSpPr>
          <p:nvPr>
            <p:ph type="title"/>
          </p:nvPr>
        </p:nvSpPr>
        <p:spPr/>
        <p:txBody>
          <a:bodyPr/>
          <a:lstStyle/>
          <a:p>
            <a:r>
              <a:rPr lang="en-US" dirty="0"/>
              <a:t>Appendix A: TIXC Report</a:t>
            </a:r>
          </a:p>
        </p:txBody>
      </p:sp>
      <p:sp>
        <p:nvSpPr>
          <p:cNvPr id="3" name="Footer Placeholder 2">
            <a:extLst>
              <a:ext uri="{FF2B5EF4-FFF2-40B4-BE49-F238E27FC236}">
                <a16:creationId xmlns:a16="http://schemas.microsoft.com/office/drawing/2014/main" id="{5D7D1E33-03E4-4C22-BD5C-68EF260070CC}"/>
              </a:ext>
            </a:extLst>
          </p:cNvPr>
          <p:cNvSpPr>
            <a:spLocks noGrp="1"/>
          </p:cNvSpPr>
          <p:nvPr>
            <p:ph type="ftr" sz="quarter" idx="10"/>
          </p:nvPr>
        </p:nvSpPr>
        <p:spPr/>
        <p:txBody>
          <a:bodyPr/>
          <a:lstStyle/>
          <a:p>
            <a:endParaRPr lang="en-US" dirty="0"/>
          </a:p>
        </p:txBody>
      </p:sp>
      <p:sp>
        <p:nvSpPr>
          <p:cNvPr id="4" name="Slide Number Placeholder 3">
            <a:extLst>
              <a:ext uri="{FF2B5EF4-FFF2-40B4-BE49-F238E27FC236}">
                <a16:creationId xmlns:a16="http://schemas.microsoft.com/office/drawing/2014/main" id="{F9AA888B-5674-4382-B63F-43FEA15F6314}"/>
              </a:ext>
            </a:extLst>
          </p:cNvPr>
          <p:cNvSpPr>
            <a:spLocks noGrp="1"/>
          </p:cNvSpPr>
          <p:nvPr>
            <p:ph type="sldNum" sz="quarter" idx="11"/>
          </p:nvPr>
        </p:nvSpPr>
        <p:spPr/>
        <p:txBody>
          <a:bodyPr/>
          <a:lstStyle/>
          <a:p>
            <a:fld id="{919E3AB5-2075-4D05-9263-E6829DCFE8AA}" type="slidenum">
              <a:rPr lang="en-US" smtClean="0"/>
              <a:pPr/>
              <a:t>7</a:t>
            </a:fld>
            <a:endParaRPr lang="en-US" dirty="0"/>
          </a:p>
        </p:txBody>
      </p:sp>
      <p:sp>
        <p:nvSpPr>
          <p:cNvPr id="5" name="Content Placeholder 2">
            <a:extLst>
              <a:ext uri="{FF2B5EF4-FFF2-40B4-BE49-F238E27FC236}">
                <a16:creationId xmlns:a16="http://schemas.microsoft.com/office/drawing/2014/main" id="{E9BC8D0A-BD86-4FF0-AC71-ED31FAF1D9A3}"/>
              </a:ext>
            </a:extLst>
          </p:cNvPr>
          <p:cNvSpPr txBox="1">
            <a:spLocks/>
          </p:cNvSpPr>
          <p:nvPr/>
        </p:nvSpPr>
        <p:spPr>
          <a:xfrm>
            <a:off x="930441" y="1925052"/>
            <a:ext cx="10427369" cy="4119361"/>
          </a:xfrm>
          <a:prstGeom prst="rect">
            <a:avLst/>
          </a:prstGeom>
        </p:spPr>
        <p:txBody>
          <a:bodyPr>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Table 1</a:t>
            </a:r>
            <a:r>
              <a:rPr lang="en-US" dirty="0"/>
              <a:t>: Alleged Conduct Reported </a:t>
            </a:r>
            <a:r>
              <a:rPr lang="en-US" b="1" u="sng" dirty="0">
                <a:solidFill>
                  <a:srgbClr val="FF0000"/>
                </a:solidFill>
              </a:rPr>
              <a:t>by Employees</a:t>
            </a:r>
            <a:r>
              <a:rPr lang="en-US" dirty="0"/>
              <a:t> (that constitutes </a:t>
            </a:r>
            <a:r>
              <a:rPr lang="en-US" u="sng" dirty="0"/>
              <a:t>sexual harassment, sexual assault, dating violence or stalking</a:t>
            </a:r>
            <a:r>
              <a:rPr lang="en-US" dirty="0"/>
              <a:t>)</a:t>
            </a:r>
          </a:p>
          <a:p>
            <a:r>
              <a:rPr lang="en-US" b="1" dirty="0"/>
              <a:t>Table 2</a:t>
            </a:r>
            <a:r>
              <a:rPr lang="en-US" dirty="0"/>
              <a:t>: Alleged Conduct Reported </a:t>
            </a:r>
            <a:r>
              <a:rPr lang="en-US" b="1" u="sng" dirty="0"/>
              <a:t>about Employees</a:t>
            </a:r>
            <a:r>
              <a:rPr lang="en-US" dirty="0"/>
              <a:t> (that constitutes an </a:t>
            </a:r>
            <a:r>
              <a:rPr lang="en-US" u="sng" dirty="0"/>
              <a:t>employee’s failing to report</a:t>
            </a:r>
            <a:r>
              <a:rPr lang="en-US" dirty="0"/>
              <a:t> or </a:t>
            </a:r>
            <a:r>
              <a:rPr lang="en-US" u="sng" dirty="0"/>
              <a:t>false reporting</a:t>
            </a:r>
            <a:r>
              <a:rPr lang="en-US" dirty="0"/>
              <a:t> on sexual harassment, sexual assault, dating violence or stalking)</a:t>
            </a:r>
          </a:p>
        </p:txBody>
      </p:sp>
    </p:spTree>
    <p:extLst>
      <p:ext uri="{BB962C8B-B14F-4D97-AF65-F5344CB8AC3E}">
        <p14:creationId xmlns:p14="http://schemas.microsoft.com/office/powerpoint/2010/main" val="3860330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AB7DB5-9951-4E3B-A95D-245E8F95FF8B}"/>
              </a:ext>
              <a:ext uri="{C183D7F6-B498-43B3-948B-1728B52AA6E4}">
                <adec:decorative xmlns:adec="http://schemas.microsoft.com/office/drawing/2017/decorative" val="1"/>
              </a:ext>
            </a:extLst>
          </p:cNvPr>
          <p:cNvSpPr>
            <a:spLocks noGrp="1"/>
          </p:cNvSpPr>
          <p:nvPr>
            <p:ph type="ftr" sz="quarter" idx="11"/>
          </p:nvPr>
        </p:nvSpPr>
        <p:spPr/>
        <p:txBody>
          <a:bodyPr/>
          <a:lstStyle/>
          <a:p>
            <a:endParaRPr lang="en-US" dirty="0"/>
          </a:p>
        </p:txBody>
      </p:sp>
      <p:sp>
        <p:nvSpPr>
          <p:cNvPr id="4" name="Title 3">
            <a:extLst>
              <a:ext uri="{FF2B5EF4-FFF2-40B4-BE49-F238E27FC236}">
                <a16:creationId xmlns:a16="http://schemas.microsoft.com/office/drawing/2014/main" id="{2827E38F-E625-4379-89D4-1386408F740A}"/>
              </a:ext>
            </a:extLst>
          </p:cNvPr>
          <p:cNvSpPr>
            <a:spLocks noGrp="1"/>
          </p:cNvSpPr>
          <p:nvPr>
            <p:ph type="title"/>
          </p:nvPr>
        </p:nvSpPr>
        <p:spPr>
          <a:xfrm>
            <a:off x="0" y="310858"/>
            <a:ext cx="12192000" cy="1261268"/>
          </a:xfrm>
        </p:spPr>
        <p:txBody>
          <a:bodyPr>
            <a:normAutofit fontScale="90000"/>
          </a:bodyPr>
          <a:lstStyle/>
          <a:p>
            <a:r>
              <a:rPr lang="en-US" dirty="0"/>
              <a:t>Table 1: Alleged Conduct Reported </a:t>
            </a:r>
            <a:r>
              <a:rPr lang="en-US" u="sng" dirty="0"/>
              <a:t>by</a:t>
            </a:r>
            <a:r>
              <a:rPr lang="en-US" dirty="0"/>
              <a:t> Employees </a:t>
            </a:r>
          </a:p>
        </p:txBody>
      </p:sp>
      <p:sp>
        <p:nvSpPr>
          <p:cNvPr id="5" name="Content Placeholder 2">
            <a:extLst>
              <a:ext uri="{FF2B5EF4-FFF2-40B4-BE49-F238E27FC236}">
                <a16:creationId xmlns:a16="http://schemas.microsoft.com/office/drawing/2014/main" id="{F3C8976C-C811-44AA-9DE9-16579F27B5FC}"/>
              </a:ext>
            </a:extLst>
          </p:cNvPr>
          <p:cNvSpPr txBox="1">
            <a:spLocks/>
          </p:cNvSpPr>
          <p:nvPr/>
        </p:nvSpPr>
        <p:spPr>
          <a:xfrm>
            <a:off x="930441" y="1925052"/>
            <a:ext cx="10427369" cy="4119361"/>
          </a:xfrm>
          <a:prstGeom prst="rect">
            <a:avLst/>
          </a:prstGeom>
        </p:spPr>
        <p:txBody>
          <a:bodyPr>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Sexual harassment</a:t>
            </a:r>
          </a:p>
          <a:p>
            <a:r>
              <a:rPr lang="en-US" dirty="0"/>
              <a:t>Sexual assault</a:t>
            </a:r>
          </a:p>
          <a:p>
            <a:r>
              <a:rPr lang="en-US" dirty="0"/>
              <a:t>Dating violence</a:t>
            </a:r>
          </a:p>
          <a:p>
            <a:r>
              <a:rPr lang="en-US" dirty="0"/>
              <a:t>Stalking</a:t>
            </a:r>
          </a:p>
        </p:txBody>
      </p:sp>
      <p:sp>
        <p:nvSpPr>
          <p:cNvPr id="3" name="Slide Number Placeholder 2">
            <a:extLst>
              <a:ext uri="{FF2B5EF4-FFF2-40B4-BE49-F238E27FC236}">
                <a16:creationId xmlns:a16="http://schemas.microsoft.com/office/drawing/2014/main" id="{662E2C87-E736-4B4F-B33D-0371783E35D1}"/>
              </a:ext>
            </a:extLst>
          </p:cNvPr>
          <p:cNvSpPr>
            <a:spLocks noGrp="1"/>
          </p:cNvSpPr>
          <p:nvPr>
            <p:ph type="sldNum" sz="quarter" idx="4"/>
          </p:nvPr>
        </p:nvSpPr>
        <p:spPr/>
        <p:txBody>
          <a:bodyPr/>
          <a:lstStyle/>
          <a:p>
            <a:fld id="{919E3AB5-2075-4D05-9263-E6829DCFE8AA}" type="slidenum">
              <a:rPr lang="en-US" smtClean="0"/>
              <a:pPr/>
              <a:t>8</a:t>
            </a:fld>
            <a:endParaRPr lang="en-US" dirty="0"/>
          </a:p>
        </p:txBody>
      </p:sp>
    </p:spTree>
    <p:extLst>
      <p:ext uri="{BB962C8B-B14F-4D97-AF65-F5344CB8AC3E}">
        <p14:creationId xmlns:p14="http://schemas.microsoft.com/office/powerpoint/2010/main" val="3086128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F7583-27A6-40E0-BE00-5F11CCEE05DC}"/>
              </a:ext>
            </a:extLst>
          </p:cNvPr>
          <p:cNvSpPr>
            <a:spLocks noGrp="1"/>
          </p:cNvSpPr>
          <p:nvPr>
            <p:ph type="title"/>
          </p:nvPr>
        </p:nvSpPr>
        <p:spPr>
          <a:xfrm>
            <a:off x="839788" y="417443"/>
            <a:ext cx="4046537" cy="5443607"/>
          </a:xfrm>
        </p:spPr>
        <p:txBody>
          <a:bodyPr>
            <a:normAutofit/>
          </a:bodyPr>
          <a:lstStyle/>
          <a:p>
            <a:r>
              <a:rPr lang="en-US" dirty="0"/>
              <a:t>1. Criteria for including a report on the TIXC Report</a:t>
            </a:r>
          </a:p>
        </p:txBody>
      </p:sp>
      <p:sp>
        <p:nvSpPr>
          <p:cNvPr id="3" name="Content Placeholder 2">
            <a:extLst>
              <a:ext uri="{FF2B5EF4-FFF2-40B4-BE49-F238E27FC236}">
                <a16:creationId xmlns:a16="http://schemas.microsoft.com/office/drawing/2014/main" id="{60903BB7-FD53-4E0D-B78A-33C8BA7B3A5E}"/>
              </a:ext>
            </a:extLst>
          </p:cNvPr>
          <p:cNvSpPr>
            <a:spLocks noGrp="1"/>
          </p:cNvSpPr>
          <p:nvPr>
            <p:ph idx="1"/>
          </p:nvPr>
        </p:nvSpPr>
        <p:spPr>
          <a:xfrm>
            <a:off x="5183187" y="457201"/>
            <a:ext cx="6169025" cy="5403850"/>
          </a:xfrm>
        </p:spPr>
        <p:txBody>
          <a:bodyPr>
            <a:normAutofit fontScale="92500" lnSpcReduction="10000"/>
          </a:bodyPr>
          <a:lstStyle/>
          <a:p>
            <a:pPr marL="0" indent="0">
              <a:buNone/>
            </a:pPr>
            <a:r>
              <a:rPr lang="en-US" b="1" dirty="0"/>
              <a:t>Include the report when the following criteria is met:</a:t>
            </a:r>
          </a:p>
          <a:p>
            <a:r>
              <a:rPr lang="en-US" dirty="0"/>
              <a:t>The information was submitted </a:t>
            </a:r>
            <a:r>
              <a:rPr lang="en-US" b="1" u="sng" dirty="0">
                <a:solidFill>
                  <a:srgbClr val="FF0000"/>
                </a:solidFill>
              </a:rPr>
              <a:t>by an employee</a:t>
            </a:r>
            <a:r>
              <a:rPr lang="en-US" dirty="0"/>
              <a:t> (e.g. employee third-party reporter, employee bystander, employee witness); </a:t>
            </a:r>
            <a:r>
              <a:rPr lang="en-US" u="sng" dirty="0"/>
              <a:t>and</a:t>
            </a:r>
          </a:p>
          <a:p>
            <a:r>
              <a:rPr lang="en-US" dirty="0"/>
              <a:t>The </a:t>
            </a:r>
            <a:r>
              <a:rPr lang="en-US" u="sng" dirty="0"/>
              <a:t>type of incident</a:t>
            </a:r>
            <a:r>
              <a:rPr lang="en-US" dirty="0"/>
              <a:t> described in the employee’s report constitutes “sexual harassment,” “sexual assault,” “dating violence,” or “stalking”</a:t>
            </a:r>
          </a:p>
        </p:txBody>
      </p:sp>
      <p:sp>
        <p:nvSpPr>
          <p:cNvPr id="5" name="Footer Placeholder 4">
            <a:extLst>
              <a:ext uri="{FF2B5EF4-FFF2-40B4-BE49-F238E27FC236}">
                <a16:creationId xmlns:a16="http://schemas.microsoft.com/office/drawing/2014/main" id="{2BF93574-7E2E-4909-ADD7-23E4B3BDEC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EEA8283-6236-487D-BDA0-94857696034D}"/>
              </a:ext>
            </a:extLst>
          </p:cNvPr>
          <p:cNvSpPr>
            <a:spLocks noGrp="1"/>
          </p:cNvSpPr>
          <p:nvPr>
            <p:ph type="sldNum" sz="quarter" idx="4"/>
          </p:nvPr>
        </p:nvSpPr>
        <p:spPr/>
        <p:txBody>
          <a:bodyPr/>
          <a:lstStyle/>
          <a:p>
            <a:fld id="{919E3AB5-2075-4D05-9263-E6829DCFE8AA}" type="slidenum">
              <a:rPr lang="en-US" smtClean="0"/>
              <a:pPr/>
              <a:t>9</a:t>
            </a:fld>
            <a:endParaRPr lang="en-US" dirty="0"/>
          </a:p>
        </p:txBody>
      </p:sp>
    </p:spTree>
    <p:extLst>
      <p:ext uri="{BB962C8B-B14F-4D97-AF65-F5344CB8AC3E}">
        <p14:creationId xmlns:p14="http://schemas.microsoft.com/office/powerpoint/2010/main" val="3374632616"/>
      </p:ext>
    </p:extLst>
  </p:cSld>
  <p:clrMapOvr>
    <a:masterClrMapping/>
  </p:clrMapOvr>
</p:sld>
</file>

<file path=ppt/theme/theme1.xml><?xml version="1.0" encoding="utf-8"?>
<a:theme xmlns:a="http://schemas.openxmlformats.org/drawingml/2006/main" name="Office Theme">
  <a:themeElements>
    <a:clrScheme name="Custom 126">
      <a:dk1>
        <a:srgbClr val="005F84"/>
      </a:dk1>
      <a:lt1>
        <a:srgbClr val="FFFFFF"/>
      </a:lt1>
      <a:dk2>
        <a:srgbClr val="C48907"/>
      </a:dk2>
      <a:lt2>
        <a:srgbClr val="E7E6E6"/>
      </a:lt2>
      <a:accent1>
        <a:srgbClr val="A81D40"/>
      </a:accent1>
      <a:accent2>
        <a:srgbClr val="005F84"/>
      </a:accent2>
      <a:accent3>
        <a:srgbClr val="F6B11A"/>
      </a:accent3>
      <a:accent4>
        <a:srgbClr val="F8E0A4"/>
      </a:accent4>
      <a:accent5>
        <a:srgbClr val="3A3838"/>
      </a:accent5>
      <a:accent6>
        <a:srgbClr val="006648"/>
      </a:accent6>
      <a:hlink>
        <a:srgbClr val="005F84"/>
      </a:hlink>
      <a:folHlink>
        <a:srgbClr val="614876"/>
      </a:folHlink>
    </a:clrScheme>
    <a:fontScheme name="Tahoma">
      <a:majorFont>
        <a:latin typeface="Tahoma"/>
        <a:ea typeface=""/>
        <a:cs typeface=""/>
      </a:majorFont>
      <a:minorFont>
        <a:latin typeface="Tahoma"/>
        <a:ea typeface=""/>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3502</TotalTime>
  <Words>4090</Words>
  <Application>Microsoft Office PowerPoint</Application>
  <PresentationFormat>Widescreen</PresentationFormat>
  <Paragraphs>320</Paragraphs>
  <Slides>42</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Courier New</vt:lpstr>
      <vt:lpstr>Tahoma</vt:lpstr>
      <vt:lpstr>Office Theme</vt:lpstr>
      <vt:lpstr>Supplemental Training Content:  Title IX Coordinator  and CEO  Report Templates</vt:lpstr>
      <vt:lpstr>Agenda Outline</vt:lpstr>
      <vt:lpstr>1. Title IX Coordinator (TIXC) Report</vt:lpstr>
      <vt:lpstr>Title IX Coordinator Report: Introduction</vt:lpstr>
      <vt:lpstr>Title IX Coordinator Report: Introduction (continued)</vt:lpstr>
      <vt:lpstr>TIXC Report Template: “How-to” Guide</vt:lpstr>
      <vt:lpstr>Appendix A: TIXC Report</vt:lpstr>
      <vt:lpstr>Table 1: Alleged Conduct Reported by Employees </vt:lpstr>
      <vt:lpstr>1. Criteria for including a report on the TIXC Report</vt:lpstr>
      <vt:lpstr>Example 1</vt:lpstr>
      <vt:lpstr>Example 2</vt:lpstr>
      <vt:lpstr>Example 3</vt:lpstr>
      <vt:lpstr>Example 3 (continued)</vt:lpstr>
      <vt:lpstr>2. Report compilation for a reporting period</vt:lpstr>
      <vt:lpstr>Duplicate Reports: Example</vt:lpstr>
      <vt:lpstr>Duplicate Reports: Example (continued)</vt:lpstr>
      <vt:lpstr>Confidential Employee Reports: Example</vt:lpstr>
      <vt:lpstr>2. Report compilation for a reporting period (continued)</vt:lpstr>
      <vt:lpstr>3. Investigation Status</vt:lpstr>
      <vt:lpstr>4. Disciplinary Status</vt:lpstr>
      <vt:lpstr>Table 2: Alleged Conduct About Employees</vt:lpstr>
      <vt:lpstr>1. Report compilation for a reporting period</vt:lpstr>
      <vt:lpstr>1. Report compilation for a reporting period (continued)</vt:lpstr>
      <vt:lpstr>3. Investigation Status </vt:lpstr>
      <vt:lpstr>4. Disciplinary Status </vt:lpstr>
      <vt:lpstr>Appendix B: Summary Data Report</vt:lpstr>
      <vt:lpstr>Appendix B: Summary Data Report (continued)</vt:lpstr>
      <vt:lpstr>2. Chief Executive Office (CEO) Report</vt:lpstr>
      <vt:lpstr>CEO Report: Introduction</vt:lpstr>
      <vt:lpstr>CEO Report: Introduction (continued)</vt:lpstr>
      <vt:lpstr>CEO Report Template: “How-to” Guide</vt:lpstr>
      <vt:lpstr>Appendix A: Summary Data Report</vt:lpstr>
      <vt:lpstr>33</vt:lpstr>
      <vt:lpstr>Number of Confidential Reports</vt:lpstr>
      <vt:lpstr>Disposition</vt:lpstr>
      <vt:lpstr>No Finding of a Policy Violation</vt:lpstr>
      <vt:lpstr>Did Not Initiate a Disciplinary Process</vt:lpstr>
      <vt:lpstr>38</vt:lpstr>
      <vt:lpstr>Posting the CEO’s Summary Report  (CEO Report) on the Institution’s Website</vt:lpstr>
      <vt:lpstr>Posting the Exception on the Institution’s Website</vt:lpstr>
      <vt:lpstr>Summary Data Reports – Example  of Annual Reporting Considerations</vt:lpstr>
      <vt:lpstr>Questions or clarifications needed on the Reporting Templates? </vt:lpstr>
    </vt:vector>
  </TitlesOfParts>
  <Company>THECB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Rodriguez, Sophia</dc:creator>
  <cp:lastModifiedBy>Maeyaert, Cathie</cp:lastModifiedBy>
  <cp:revision>216</cp:revision>
  <cp:lastPrinted>2018-06-29T18:55:00Z</cp:lastPrinted>
  <dcterms:created xsi:type="dcterms:W3CDTF">2018-06-22T18:29:55Z</dcterms:created>
  <dcterms:modified xsi:type="dcterms:W3CDTF">2021-07-12T21:54:53Z</dcterms:modified>
</cp:coreProperties>
</file>